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Barlow" charset="1" panose="00000500000000000000"/>
      <p:regular r:id="rId20"/>
    </p:embeddedFont>
    <p:embeddedFont>
      <p:font typeface="Barlow Bold" charset="1" panose="00000800000000000000"/>
      <p:regular r:id="rId21"/>
    </p:embeddedFont>
    <p:embeddedFont>
      <p:font typeface="Barlow Italics" charset="1" panose="00000500000000000000"/>
      <p:regular r:id="rId22"/>
    </p:embeddedFont>
    <p:embeddedFont>
      <p:font typeface="Barlow Bold Italics" charset="1" panose="00000800000000000000"/>
      <p:regular r:id="rId23"/>
    </p:embeddedFont>
    <p:embeddedFont>
      <p:font typeface="Barlow Thin" charset="1" panose="00000300000000000000"/>
      <p:regular r:id="rId24"/>
    </p:embeddedFont>
    <p:embeddedFont>
      <p:font typeface="Barlow Thin Italics" charset="1" panose="00000300000000000000"/>
      <p:regular r:id="rId25"/>
    </p:embeddedFont>
    <p:embeddedFont>
      <p:font typeface="Barlow Extra-Light" charset="1" panose="00000300000000000000"/>
      <p:regular r:id="rId26"/>
    </p:embeddedFont>
    <p:embeddedFont>
      <p:font typeface="Barlow Extra-Light Italics" charset="1" panose="00000300000000000000"/>
      <p:regular r:id="rId27"/>
    </p:embeddedFont>
    <p:embeddedFont>
      <p:font typeface="Barlow Light" charset="1" panose="00000400000000000000"/>
      <p:regular r:id="rId28"/>
    </p:embeddedFont>
    <p:embeddedFont>
      <p:font typeface="Barlow Light Italics" charset="1" panose="00000400000000000000"/>
      <p:regular r:id="rId29"/>
    </p:embeddedFont>
    <p:embeddedFont>
      <p:font typeface="Barlow Medium" charset="1" panose="00000600000000000000"/>
      <p:regular r:id="rId30"/>
    </p:embeddedFont>
    <p:embeddedFont>
      <p:font typeface="Barlow Medium Italics" charset="1" panose="00000600000000000000"/>
      <p:regular r:id="rId31"/>
    </p:embeddedFont>
    <p:embeddedFont>
      <p:font typeface="Barlow Semi-Bold" charset="1" panose="00000700000000000000"/>
      <p:regular r:id="rId32"/>
    </p:embeddedFont>
    <p:embeddedFont>
      <p:font typeface="Barlow Semi-Bold Italics" charset="1" panose="00000700000000000000"/>
      <p:regular r:id="rId33"/>
    </p:embeddedFont>
    <p:embeddedFont>
      <p:font typeface="Barlow Ultra-Bold" charset="1" panose="00000900000000000000"/>
      <p:regular r:id="rId34"/>
    </p:embeddedFont>
    <p:embeddedFont>
      <p:font typeface="Barlow Ultra-Bold Italics" charset="1" panose="00000900000000000000"/>
      <p:regular r:id="rId35"/>
    </p:embeddedFont>
    <p:embeddedFont>
      <p:font typeface="Barlow Heavy" charset="1" panose="00000A00000000000000"/>
      <p:regular r:id="rId36"/>
    </p:embeddedFont>
    <p:embeddedFont>
      <p:font typeface="Barlow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https://nexluxinnovation.my.canva.site/"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4.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Fs4wJ9s7k.mp4" Type="http://schemas.openxmlformats.org/officeDocument/2006/relationships/video"/><Relationship Id="rId4" Target="../media/VAFs4wJ9s7k.mp4" Type="http://schemas.microsoft.com/office/2007/relationships/media"/></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VAFs4w2m8CQ.mp4" Type="http://schemas.openxmlformats.org/officeDocument/2006/relationships/video"/><Relationship Id="rId4" Target="../media/VAFs4w2m8CQ.mp4" Type="http://schemas.microsoft.com/office/2007/relationships/media"/></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VAEY0W23JfY.mp4" Type="http://schemas.openxmlformats.org/officeDocument/2006/relationships/video"/><Relationship Id="rId4" Target="../media/VAEY0W23JfY.mp4" Type="http://schemas.microsoft.com/office/2007/relationships/media"/></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https://nexluxinnovation.my.canva.site/"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182238" y="3739363"/>
            <a:ext cx="7423881" cy="2822571"/>
          </a:xfrm>
          <a:prstGeom prst="rect">
            <a:avLst/>
          </a:prstGeom>
        </p:spPr>
        <p:txBody>
          <a:bodyPr anchor="t" rtlCol="false" tIns="0" lIns="0" bIns="0" rIns="0">
            <a:spAutoFit/>
          </a:bodyPr>
          <a:lstStyle/>
          <a:p>
            <a:pPr>
              <a:lnSpc>
                <a:spcPts val="10999"/>
              </a:lnSpc>
            </a:pPr>
            <a:r>
              <a:rPr lang="en-US" sz="9999">
                <a:solidFill>
                  <a:srgbClr val="FEFFFD"/>
                </a:solidFill>
                <a:latin typeface="Roboto Bold"/>
              </a:rPr>
              <a:t>SSH HoneyPot</a:t>
            </a:r>
          </a:p>
        </p:txBody>
      </p:sp>
      <p:sp>
        <p:nvSpPr>
          <p:cNvPr name="TextBox 4" id="4"/>
          <p:cNvSpPr txBox="true"/>
          <p:nvPr/>
        </p:nvSpPr>
        <p:spPr>
          <a:xfrm rot="0">
            <a:off x="1028700" y="981075"/>
            <a:ext cx="4836460" cy="772795"/>
          </a:xfrm>
          <a:prstGeom prst="rect">
            <a:avLst/>
          </a:prstGeom>
        </p:spPr>
        <p:txBody>
          <a:bodyPr anchor="t" rtlCol="false" tIns="0" lIns="0" bIns="0" rIns="0">
            <a:spAutoFit/>
          </a:bodyPr>
          <a:lstStyle/>
          <a:p>
            <a:pPr>
              <a:lnSpc>
                <a:spcPts val="3079"/>
              </a:lnSpc>
            </a:pPr>
            <a:r>
              <a:rPr lang="en-US" sz="2199">
                <a:solidFill>
                  <a:srgbClr val="FEFFFD"/>
                </a:solidFill>
                <a:latin typeface="Barlow"/>
              </a:rPr>
              <a:t>UNIVERSITY OF TORONTO </a:t>
            </a:r>
          </a:p>
          <a:p>
            <a:pPr>
              <a:lnSpc>
                <a:spcPts val="3079"/>
              </a:lnSpc>
              <a:spcBef>
                <a:spcPct val="0"/>
              </a:spcBef>
            </a:pPr>
            <a:r>
              <a:rPr lang="en-US" sz="2200">
                <a:solidFill>
                  <a:srgbClr val="FEFFFD"/>
                </a:solidFill>
                <a:latin typeface="Barlow"/>
              </a:rPr>
              <a:t>CYBERSECURITY BOOTCAMP 2023</a:t>
            </a:r>
          </a:p>
        </p:txBody>
      </p:sp>
      <p:sp>
        <p:nvSpPr>
          <p:cNvPr name="TextBox 5" id="5"/>
          <p:cNvSpPr txBox="true"/>
          <p:nvPr/>
        </p:nvSpPr>
        <p:spPr>
          <a:xfrm rot="0">
            <a:off x="1198756" y="8227152"/>
            <a:ext cx="5175894" cy="1031148"/>
          </a:xfrm>
          <a:prstGeom prst="rect">
            <a:avLst/>
          </a:prstGeom>
        </p:spPr>
        <p:txBody>
          <a:bodyPr anchor="t" rtlCol="false" tIns="0" lIns="0" bIns="0" rIns="0">
            <a:spAutoFit/>
          </a:bodyPr>
          <a:lstStyle/>
          <a:p>
            <a:pPr algn="ctr">
              <a:lnSpc>
                <a:spcPts val="2731"/>
              </a:lnSpc>
            </a:pPr>
            <a:r>
              <a:rPr lang="en-US" sz="1951">
                <a:solidFill>
                  <a:srgbClr val="FEFFFD"/>
                </a:solidFill>
                <a:latin typeface="Canva Sans"/>
              </a:rPr>
              <a:t>Presented by: Arun Vigneswaran</a:t>
            </a:r>
          </a:p>
          <a:p>
            <a:pPr algn="ctr">
              <a:lnSpc>
                <a:spcPts val="2731"/>
              </a:lnSpc>
            </a:pPr>
            <a:r>
              <a:rPr lang="en-US" sz="1951">
                <a:solidFill>
                  <a:srgbClr val="FEFFFD"/>
                </a:solidFill>
                <a:latin typeface="Canva Sans"/>
              </a:rPr>
              <a:t>                                William Cruickshank</a:t>
            </a:r>
          </a:p>
          <a:p>
            <a:pPr algn="ctr">
              <a:lnSpc>
                <a:spcPts val="2731"/>
              </a:lnSpc>
            </a:pPr>
            <a:r>
              <a:rPr lang="en-US" sz="1951">
                <a:solidFill>
                  <a:srgbClr val="FEFFFD"/>
                </a:solidFill>
                <a:latin typeface="Canva Sans"/>
              </a:rPr>
              <a:t>                                     Oscar Mera Burbano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sp>
        <p:nvSpPr>
          <p:cNvPr name="Freeform 3" id="3"/>
          <p:cNvSpPr/>
          <p:nvPr/>
        </p:nvSpPr>
        <p:spPr>
          <a:xfrm flipH="false" flipV="false" rot="0">
            <a:off x="7048365" y="2117430"/>
            <a:ext cx="10319549" cy="1316515"/>
          </a:xfrm>
          <a:custGeom>
            <a:avLst/>
            <a:gdLst/>
            <a:ahLst/>
            <a:cxnLst/>
            <a:rect r="r" b="b" t="t" l="l"/>
            <a:pathLst>
              <a:path h="1316515" w="10319549">
                <a:moveTo>
                  <a:pt x="0" y="0"/>
                </a:moveTo>
                <a:lnTo>
                  <a:pt x="10319550" y="0"/>
                </a:lnTo>
                <a:lnTo>
                  <a:pt x="10319550" y="1316515"/>
                </a:lnTo>
                <a:lnTo>
                  <a:pt x="0" y="1316515"/>
                </a:lnTo>
                <a:lnTo>
                  <a:pt x="0" y="0"/>
                </a:lnTo>
                <a:close/>
              </a:path>
            </a:pathLst>
          </a:custGeom>
          <a:blipFill>
            <a:blip r:embed="rId3"/>
            <a:stretch>
              <a:fillRect l="0" t="0" r="-10117" b="0"/>
            </a:stretch>
          </a:blipFill>
        </p:spPr>
      </p:sp>
      <p:sp>
        <p:nvSpPr>
          <p:cNvPr name="Freeform 4" id="4"/>
          <p:cNvSpPr/>
          <p:nvPr/>
        </p:nvSpPr>
        <p:spPr>
          <a:xfrm flipH="false" flipV="false" rot="0">
            <a:off x="7693223" y="3817418"/>
            <a:ext cx="8743985" cy="5563712"/>
          </a:xfrm>
          <a:custGeom>
            <a:avLst/>
            <a:gdLst/>
            <a:ahLst/>
            <a:cxnLst/>
            <a:rect r="r" b="b" t="t" l="l"/>
            <a:pathLst>
              <a:path h="5563712" w="8743985">
                <a:moveTo>
                  <a:pt x="0" y="0"/>
                </a:moveTo>
                <a:lnTo>
                  <a:pt x="8743985" y="0"/>
                </a:lnTo>
                <a:lnTo>
                  <a:pt x="8743985" y="5563712"/>
                </a:lnTo>
                <a:lnTo>
                  <a:pt x="0" y="5563712"/>
                </a:lnTo>
                <a:lnTo>
                  <a:pt x="0" y="0"/>
                </a:lnTo>
                <a:close/>
              </a:path>
            </a:pathLst>
          </a:custGeom>
          <a:blipFill>
            <a:blip r:embed="rId4"/>
            <a:stretch>
              <a:fillRect l="0" t="0" r="-558" b="0"/>
            </a:stretch>
          </a:blipFill>
        </p:spPr>
      </p:sp>
      <p:sp>
        <p:nvSpPr>
          <p:cNvPr name="TextBox 5" id="5"/>
          <p:cNvSpPr txBox="true"/>
          <p:nvPr/>
        </p:nvSpPr>
        <p:spPr>
          <a:xfrm rot="0">
            <a:off x="604741" y="1009650"/>
            <a:ext cx="4894418" cy="552450"/>
          </a:xfrm>
          <a:prstGeom prst="rect">
            <a:avLst/>
          </a:prstGeom>
        </p:spPr>
        <p:txBody>
          <a:bodyPr anchor="t" rtlCol="false" tIns="0" lIns="0" bIns="0" rIns="0">
            <a:spAutoFit/>
          </a:bodyPr>
          <a:lstStyle/>
          <a:p>
            <a:pPr algn="ctr" marL="0" indent="0" lvl="0">
              <a:lnSpc>
                <a:spcPts val="4200"/>
              </a:lnSpc>
            </a:pPr>
            <a:r>
              <a:rPr lang="en-US" sz="3500">
                <a:solidFill>
                  <a:srgbClr val="FFFFFF"/>
                </a:solidFill>
                <a:latin typeface="Roboto Bold"/>
              </a:rPr>
              <a:t>Attack </a:t>
            </a:r>
          </a:p>
        </p:txBody>
      </p:sp>
      <p:sp>
        <p:nvSpPr>
          <p:cNvPr name="TextBox 6" id="6"/>
          <p:cNvSpPr txBox="true"/>
          <p:nvPr/>
        </p:nvSpPr>
        <p:spPr>
          <a:xfrm rot="0">
            <a:off x="399198" y="2261694"/>
            <a:ext cx="5099962" cy="989887"/>
          </a:xfrm>
          <a:prstGeom prst="rect">
            <a:avLst/>
          </a:prstGeom>
        </p:spPr>
        <p:txBody>
          <a:bodyPr anchor="t" rtlCol="false" tIns="0" lIns="0" bIns="0" rIns="0">
            <a:spAutoFit/>
          </a:bodyPr>
          <a:lstStyle/>
          <a:p>
            <a:pPr algn="ctr">
              <a:lnSpc>
                <a:spcPts val="2664"/>
              </a:lnSpc>
            </a:pPr>
            <a:r>
              <a:rPr lang="en-US" sz="1903">
                <a:solidFill>
                  <a:srgbClr val="FFFFFF"/>
                </a:solidFill>
                <a:latin typeface="Canva Sans"/>
              </a:rPr>
              <a:t>The hacker then used nslookup on “</a:t>
            </a:r>
            <a:r>
              <a:rPr lang="en-US" sz="1903" u="sng">
                <a:solidFill>
                  <a:srgbClr val="FFFFFF"/>
                </a:solidFill>
                <a:latin typeface="Canva Sans"/>
                <a:hlinkClick r:id="rId5" tooltip="https://nexluxinnovation.my.canva.site/"/>
              </a:rPr>
              <a:t>https://nexluxinnovation.my.canva.site/</a:t>
            </a:r>
            <a:r>
              <a:rPr lang="en-US" sz="1903">
                <a:solidFill>
                  <a:srgbClr val="FFFFFF"/>
                </a:solidFill>
                <a:latin typeface="Canva Sans"/>
              </a:rPr>
              <a:t>” to find the server IP and address.</a:t>
            </a:r>
          </a:p>
        </p:txBody>
      </p:sp>
      <p:sp>
        <p:nvSpPr>
          <p:cNvPr name="TextBox 7" id="7"/>
          <p:cNvSpPr txBox="true"/>
          <p:nvPr/>
        </p:nvSpPr>
        <p:spPr>
          <a:xfrm rot="0">
            <a:off x="230306" y="4545624"/>
            <a:ext cx="5840580" cy="2656839"/>
          </a:xfrm>
          <a:prstGeom prst="rect">
            <a:avLst/>
          </a:prstGeom>
        </p:spPr>
        <p:txBody>
          <a:bodyPr anchor="t" rtlCol="false" tIns="0" lIns="0" bIns="0" rIns="0">
            <a:spAutoFit/>
          </a:bodyPr>
          <a:lstStyle/>
          <a:p>
            <a:pPr algn="ctr">
              <a:lnSpc>
                <a:spcPts val="2660"/>
              </a:lnSpc>
            </a:pPr>
            <a:r>
              <a:rPr lang="en-US" sz="1900">
                <a:solidFill>
                  <a:srgbClr val="FFFFFF"/>
                </a:solidFill>
                <a:latin typeface="Canva Sans"/>
              </a:rPr>
              <a:t>Subsequently, the hacker employed nMap, a network scanning tool, to identify accessible ports on the server, which was configured as a </a:t>
            </a:r>
          </a:p>
          <a:p>
            <a:pPr algn="ctr">
              <a:lnSpc>
                <a:spcPts val="2660"/>
              </a:lnSpc>
            </a:pPr>
            <a:r>
              <a:rPr lang="en-US" sz="1900">
                <a:solidFill>
                  <a:srgbClr val="FFFFFF"/>
                </a:solidFill>
                <a:latin typeface="Canva Sans"/>
              </a:rPr>
              <a:t>honeypot. </a:t>
            </a:r>
          </a:p>
          <a:p>
            <a:pPr algn="ctr">
              <a:lnSpc>
                <a:spcPts val="2660"/>
              </a:lnSpc>
            </a:pPr>
          </a:p>
          <a:p>
            <a:pPr algn="ctr">
              <a:lnSpc>
                <a:spcPts val="2660"/>
              </a:lnSpc>
            </a:pPr>
            <a:r>
              <a:rPr lang="en-US" sz="1900">
                <a:solidFill>
                  <a:srgbClr val="FFFFFF"/>
                </a:solidFill>
                <a:latin typeface="Canva Sans"/>
              </a:rPr>
              <a:t>The individual with unauthorized access ascertained that port 22 and port 2222 were in an open state.</a:t>
            </a:r>
          </a:p>
        </p:txBody>
      </p:sp>
      <p:sp>
        <p:nvSpPr>
          <p:cNvPr name="TextBox 8" id="8"/>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9" id="9"/>
          <p:cNvSpPr txBox="true"/>
          <p:nvPr/>
        </p:nvSpPr>
        <p:spPr>
          <a:xfrm rot="0">
            <a:off x="11380169" y="869951"/>
            <a:ext cx="1914823" cy="615949"/>
          </a:xfrm>
          <a:prstGeom prst="rect">
            <a:avLst/>
          </a:prstGeom>
        </p:spPr>
        <p:txBody>
          <a:bodyPr anchor="t" rtlCol="false" tIns="0" lIns="0" bIns="0" rIns="0">
            <a:spAutoFit/>
          </a:bodyPr>
          <a:lstStyle/>
          <a:p>
            <a:pPr algn="ctr">
              <a:lnSpc>
                <a:spcPts val="4900"/>
              </a:lnSpc>
            </a:pPr>
            <a:r>
              <a:rPr lang="en-US" sz="3500">
                <a:solidFill>
                  <a:srgbClr val="FFFFFF"/>
                </a:solidFill>
                <a:latin typeface="Roboto Bold"/>
              </a:rPr>
              <a:t>Evidence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sp>
        <p:nvSpPr>
          <p:cNvPr name="Freeform 3" id="3"/>
          <p:cNvSpPr/>
          <p:nvPr/>
        </p:nvSpPr>
        <p:spPr>
          <a:xfrm flipH="false" flipV="false" rot="0">
            <a:off x="8976943" y="4972855"/>
            <a:ext cx="273032" cy="341289"/>
          </a:xfrm>
          <a:custGeom>
            <a:avLst/>
            <a:gdLst/>
            <a:ahLst/>
            <a:cxnLst/>
            <a:rect r="r" b="b" t="t" l="l"/>
            <a:pathLst>
              <a:path h="341289" w="273032">
                <a:moveTo>
                  <a:pt x="0" y="0"/>
                </a:moveTo>
                <a:lnTo>
                  <a:pt x="273031" y="0"/>
                </a:lnTo>
                <a:lnTo>
                  <a:pt x="273031" y="341290"/>
                </a:lnTo>
                <a:lnTo>
                  <a:pt x="0" y="3412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63601" y="7988181"/>
            <a:ext cx="299714" cy="341289"/>
          </a:xfrm>
          <a:custGeom>
            <a:avLst/>
            <a:gdLst/>
            <a:ahLst/>
            <a:cxnLst/>
            <a:rect r="r" b="b" t="t" l="l"/>
            <a:pathLst>
              <a:path h="341289" w="299714">
                <a:moveTo>
                  <a:pt x="0" y="0"/>
                </a:moveTo>
                <a:lnTo>
                  <a:pt x="299714" y="0"/>
                </a:lnTo>
                <a:lnTo>
                  <a:pt x="299714" y="341290"/>
                </a:lnTo>
                <a:lnTo>
                  <a:pt x="0" y="341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978494" y="1957529"/>
            <a:ext cx="269929" cy="341289"/>
          </a:xfrm>
          <a:custGeom>
            <a:avLst/>
            <a:gdLst/>
            <a:ahLst/>
            <a:cxnLst/>
            <a:rect r="r" b="b" t="t" l="l"/>
            <a:pathLst>
              <a:path h="341289" w="269929">
                <a:moveTo>
                  <a:pt x="0" y="0"/>
                </a:moveTo>
                <a:lnTo>
                  <a:pt x="269929" y="0"/>
                </a:lnTo>
                <a:lnTo>
                  <a:pt x="269929" y="341290"/>
                </a:lnTo>
                <a:lnTo>
                  <a:pt x="0" y="3412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010027" y="2439837"/>
            <a:ext cx="9192162" cy="4758962"/>
          </a:xfrm>
          <a:custGeom>
            <a:avLst/>
            <a:gdLst/>
            <a:ahLst/>
            <a:cxnLst/>
            <a:rect r="r" b="b" t="t" l="l"/>
            <a:pathLst>
              <a:path h="4758962" w="9192162">
                <a:moveTo>
                  <a:pt x="0" y="0"/>
                </a:moveTo>
                <a:lnTo>
                  <a:pt x="9192162" y="0"/>
                </a:lnTo>
                <a:lnTo>
                  <a:pt x="9192162" y="4758962"/>
                </a:lnTo>
                <a:lnTo>
                  <a:pt x="0" y="4758962"/>
                </a:lnTo>
                <a:lnTo>
                  <a:pt x="0" y="0"/>
                </a:lnTo>
                <a:close/>
              </a:path>
            </a:pathLst>
          </a:custGeom>
          <a:blipFill>
            <a:blip r:embed="rId9"/>
            <a:stretch>
              <a:fillRect l="0" t="0" r="0" b="0"/>
            </a:stretch>
          </a:blipFill>
        </p:spPr>
      </p:sp>
      <p:sp>
        <p:nvSpPr>
          <p:cNvPr name="TextBox 7" id="7"/>
          <p:cNvSpPr txBox="true"/>
          <p:nvPr/>
        </p:nvSpPr>
        <p:spPr>
          <a:xfrm rot="0">
            <a:off x="414550" y="1035952"/>
            <a:ext cx="13293526" cy="1262867"/>
          </a:xfrm>
          <a:prstGeom prst="rect">
            <a:avLst/>
          </a:prstGeom>
        </p:spPr>
        <p:txBody>
          <a:bodyPr anchor="t" rtlCol="false" tIns="0" lIns="0" bIns="0" rIns="0">
            <a:spAutoFit/>
          </a:bodyPr>
          <a:lstStyle/>
          <a:p>
            <a:pPr algn="ctr">
              <a:lnSpc>
                <a:spcPts val="3330"/>
              </a:lnSpc>
            </a:pPr>
            <a:r>
              <a:rPr lang="en-US" sz="2561">
                <a:solidFill>
                  <a:srgbClr val="FEFFFD"/>
                </a:solidFill>
                <a:latin typeface="Roboto"/>
              </a:rPr>
              <a:t>The hacker made the decision to employ the metasploit framework following the nMap scan. </a:t>
            </a:r>
          </a:p>
          <a:p>
            <a:pPr algn="ctr">
              <a:lnSpc>
                <a:spcPts val="3330"/>
              </a:lnSpc>
            </a:pPr>
          </a:p>
        </p:txBody>
      </p:sp>
      <p:sp>
        <p:nvSpPr>
          <p:cNvPr name="TextBox 8" id="8"/>
          <p:cNvSpPr txBox="true"/>
          <p:nvPr/>
        </p:nvSpPr>
        <p:spPr>
          <a:xfrm rot="0">
            <a:off x="3552816" y="7735248"/>
            <a:ext cx="13293526" cy="1746249"/>
          </a:xfrm>
          <a:prstGeom prst="rect">
            <a:avLst/>
          </a:prstGeom>
        </p:spPr>
        <p:txBody>
          <a:bodyPr anchor="t" rtlCol="false" tIns="0" lIns="0" bIns="0" rIns="0">
            <a:spAutoFit/>
          </a:bodyPr>
          <a:lstStyle/>
          <a:p>
            <a:pPr algn="ctr">
              <a:lnSpc>
                <a:spcPts val="3500"/>
              </a:lnSpc>
            </a:pPr>
            <a:r>
              <a:rPr lang="en-US" sz="2500">
                <a:solidFill>
                  <a:srgbClr val="FEFFFD"/>
                </a:solidFill>
                <a:latin typeface="Roboto"/>
              </a:rPr>
              <a:t>Specifically, they choose to utilize the "auxiliary/scanner/ssh/ssh_login" module in an attempt to carry out an SSH brute force attack, employing a list of passwords. </a:t>
            </a:r>
          </a:p>
          <a:p>
            <a:pPr algn="ctr">
              <a:lnSpc>
                <a:spcPts val="3500"/>
              </a:lnSpc>
            </a:pPr>
          </a:p>
          <a:p>
            <a:pPr algn="ctr">
              <a:lnSpc>
                <a:spcPts val="3500"/>
              </a:lnSpc>
            </a:pPr>
            <a:r>
              <a:rPr lang="en-US" sz="2500">
                <a:solidFill>
                  <a:srgbClr val="FEFFFD"/>
                </a:solidFill>
                <a:latin typeface="Roboto"/>
              </a:rPr>
              <a:t>The hacker effectively established an SSH session on our backend server.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sp>
        <p:nvSpPr>
          <p:cNvPr name="Freeform 3" id="3"/>
          <p:cNvSpPr/>
          <p:nvPr/>
        </p:nvSpPr>
        <p:spPr>
          <a:xfrm flipH="false" flipV="false" rot="0">
            <a:off x="8976943" y="4972855"/>
            <a:ext cx="273032" cy="341289"/>
          </a:xfrm>
          <a:custGeom>
            <a:avLst/>
            <a:gdLst/>
            <a:ahLst/>
            <a:cxnLst/>
            <a:rect r="r" b="b" t="t" l="l"/>
            <a:pathLst>
              <a:path h="341289" w="273032">
                <a:moveTo>
                  <a:pt x="0" y="0"/>
                </a:moveTo>
                <a:lnTo>
                  <a:pt x="273031" y="0"/>
                </a:lnTo>
                <a:lnTo>
                  <a:pt x="273031" y="341290"/>
                </a:lnTo>
                <a:lnTo>
                  <a:pt x="0" y="3412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63601" y="7988181"/>
            <a:ext cx="299714" cy="341289"/>
          </a:xfrm>
          <a:custGeom>
            <a:avLst/>
            <a:gdLst/>
            <a:ahLst/>
            <a:cxnLst/>
            <a:rect r="r" b="b" t="t" l="l"/>
            <a:pathLst>
              <a:path h="341289" w="299714">
                <a:moveTo>
                  <a:pt x="0" y="0"/>
                </a:moveTo>
                <a:lnTo>
                  <a:pt x="299714" y="0"/>
                </a:lnTo>
                <a:lnTo>
                  <a:pt x="299714" y="341290"/>
                </a:lnTo>
                <a:lnTo>
                  <a:pt x="0" y="341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978494" y="1957529"/>
            <a:ext cx="269929" cy="341289"/>
          </a:xfrm>
          <a:custGeom>
            <a:avLst/>
            <a:gdLst/>
            <a:ahLst/>
            <a:cxnLst/>
            <a:rect r="r" b="b" t="t" l="l"/>
            <a:pathLst>
              <a:path h="341289" w="269929">
                <a:moveTo>
                  <a:pt x="0" y="0"/>
                </a:moveTo>
                <a:lnTo>
                  <a:pt x="269929" y="0"/>
                </a:lnTo>
                <a:lnTo>
                  <a:pt x="269929" y="341290"/>
                </a:lnTo>
                <a:lnTo>
                  <a:pt x="0" y="3412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84381" y="513694"/>
            <a:ext cx="7646047" cy="4508803"/>
          </a:xfrm>
          <a:custGeom>
            <a:avLst/>
            <a:gdLst/>
            <a:ahLst/>
            <a:cxnLst/>
            <a:rect r="r" b="b" t="t" l="l"/>
            <a:pathLst>
              <a:path h="4508803" w="7646047">
                <a:moveTo>
                  <a:pt x="0" y="0"/>
                </a:moveTo>
                <a:lnTo>
                  <a:pt x="7646048" y="0"/>
                </a:lnTo>
                <a:lnTo>
                  <a:pt x="7646048" y="4508803"/>
                </a:lnTo>
                <a:lnTo>
                  <a:pt x="0" y="4508803"/>
                </a:lnTo>
                <a:lnTo>
                  <a:pt x="0" y="0"/>
                </a:lnTo>
                <a:close/>
              </a:path>
            </a:pathLst>
          </a:custGeom>
          <a:blipFill>
            <a:blip r:embed="rId9"/>
            <a:stretch>
              <a:fillRect l="0" t="0" r="0" b="0"/>
            </a:stretch>
          </a:blipFill>
        </p:spPr>
      </p:sp>
      <p:sp>
        <p:nvSpPr>
          <p:cNvPr name="Freeform 7" id="7"/>
          <p:cNvSpPr/>
          <p:nvPr/>
        </p:nvSpPr>
        <p:spPr>
          <a:xfrm flipH="false" flipV="false" rot="0">
            <a:off x="10501164" y="5843542"/>
            <a:ext cx="7284457" cy="3610667"/>
          </a:xfrm>
          <a:custGeom>
            <a:avLst/>
            <a:gdLst/>
            <a:ahLst/>
            <a:cxnLst/>
            <a:rect r="r" b="b" t="t" l="l"/>
            <a:pathLst>
              <a:path h="3610667" w="7284457">
                <a:moveTo>
                  <a:pt x="0" y="0"/>
                </a:moveTo>
                <a:lnTo>
                  <a:pt x="7284457" y="0"/>
                </a:lnTo>
                <a:lnTo>
                  <a:pt x="7284457" y="3610667"/>
                </a:lnTo>
                <a:lnTo>
                  <a:pt x="0" y="3610667"/>
                </a:lnTo>
                <a:lnTo>
                  <a:pt x="0" y="0"/>
                </a:lnTo>
                <a:close/>
              </a:path>
            </a:pathLst>
          </a:custGeom>
          <a:blipFill>
            <a:blip r:embed="rId10"/>
            <a:stretch>
              <a:fillRect l="0" t="0" r="0" b="0"/>
            </a:stretch>
          </a:blipFill>
        </p:spPr>
      </p:sp>
      <p:sp>
        <p:nvSpPr>
          <p:cNvPr name="TextBox 8" id="8"/>
          <p:cNvSpPr txBox="true"/>
          <p:nvPr/>
        </p:nvSpPr>
        <p:spPr>
          <a:xfrm rot="0">
            <a:off x="8743954" y="1919429"/>
            <a:ext cx="9041667" cy="2429362"/>
          </a:xfrm>
          <a:prstGeom prst="rect">
            <a:avLst/>
          </a:prstGeom>
        </p:spPr>
        <p:txBody>
          <a:bodyPr anchor="t" rtlCol="false" tIns="0" lIns="0" bIns="0" rIns="0">
            <a:spAutoFit/>
          </a:bodyPr>
          <a:lstStyle/>
          <a:p>
            <a:pPr algn="ctr">
              <a:lnSpc>
                <a:spcPts val="3850"/>
              </a:lnSpc>
            </a:pPr>
            <a:r>
              <a:rPr lang="en-US" sz="2961">
                <a:solidFill>
                  <a:srgbClr val="FEFFFD"/>
                </a:solidFill>
                <a:latin typeface="Roboto"/>
              </a:rPr>
              <a:t>As a result of the crontab-based alert system that was established, the Security Operations Center (SOC) analyst promptly received an email notification. </a:t>
            </a:r>
          </a:p>
          <a:p>
            <a:pPr algn="ctr">
              <a:lnSpc>
                <a:spcPts val="3850"/>
              </a:lnSpc>
            </a:pPr>
          </a:p>
          <a:p>
            <a:pPr algn="ctr">
              <a:lnSpc>
                <a:spcPts val="3850"/>
              </a:lnSpc>
            </a:pPr>
          </a:p>
        </p:txBody>
      </p:sp>
      <p:sp>
        <p:nvSpPr>
          <p:cNvPr name="TextBox 9" id="9"/>
          <p:cNvSpPr txBox="true"/>
          <p:nvPr/>
        </p:nvSpPr>
        <p:spPr>
          <a:xfrm rot="0">
            <a:off x="792855" y="6648812"/>
            <a:ext cx="8808243" cy="2050415"/>
          </a:xfrm>
          <a:prstGeom prst="rect">
            <a:avLst/>
          </a:prstGeom>
        </p:spPr>
        <p:txBody>
          <a:bodyPr anchor="t" rtlCol="false" tIns="0" lIns="0" bIns="0" rIns="0">
            <a:spAutoFit/>
          </a:bodyPr>
          <a:lstStyle/>
          <a:p>
            <a:pPr algn="ctr">
              <a:lnSpc>
                <a:spcPts val="4060"/>
              </a:lnSpc>
            </a:pPr>
            <a:r>
              <a:rPr lang="en-US" sz="2900">
                <a:solidFill>
                  <a:srgbClr val="FEFFFD"/>
                </a:solidFill>
                <a:latin typeface="Roboto"/>
              </a:rPr>
              <a:t>This alert communicated the initiation of an SSH session, thereby indicating the presence of a malicious intruder within the server, specifically the honeypot.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600500" y="552734"/>
            <a:ext cx="16658800" cy="9370575"/>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sp>
        <p:nvSpPr>
          <p:cNvPr name="Freeform 3" id="3"/>
          <p:cNvSpPr/>
          <p:nvPr/>
        </p:nvSpPr>
        <p:spPr>
          <a:xfrm flipH="false" flipV="false" rot="0">
            <a:off x="1508451" y="2628572"/>
            <a:ext cx="15271099" cy="3757935"/>
          </a:xfrm>
          <a:custGeom>
            <a:avLst/>
            <a:gdLst/>
            <a:ahLst/>
            <a:cxnLst/>
            <a:rect r="r" b="b" t="t" l="l"/>
            <a:pathLst>
              <a:path h="3757935" w="15271099">
                <a:moveTo>
                  <a:pt x="0" y="0"/>
                </a:moveTo>
                <a:lnTo>
                  <a:pt x="15271098" y="0"/>
                </a:lnTo>
                <a:lnTo>
                  <a:pt x="15271098" y="3757935"/>
                </a:lnTo>
                <a:lnTo>
                  <a:pt x="0" y="3757935"/>
                </a:lnTo>
                <a:lnTo>
                  <a:pt x="0" y="0"/>
                </a:lnTo>
                <a:close/>
              </a:path>
            </a:pathLst>
          </a:custGeom>
          <a:blipFill>
            <a:blip r:embed="rId3"/>
            <a:stretch>
              <a:fillRect l="0" t="0" r="0" b="0"/>
            </a:stretch>
          </a:blipFill>
        </p:spPr>
      </p:sp>
      <p:sp>
        <p:nvSpPr>
          <p:cNvPr name="TextBox 4" id="4"/>
          <p:cNvSpPr txBox="true"/>
          <p:nvPr/>
        </p:nvSpPr>
        <p:spPr>
          <a:xfrm rot="0">
            <a:off x="1335778" y="7111373"/>
            <a:ext cx="15923522" cy="1163319"/>
          </a:xfrm>
          <a:prstGeom prst="rect">
            <a:avLst/>
          </a:prstGeom>
        </p:spPr>
        <p:txBody>
          <a:bodyPr anchor="t" rtlCol="false" tIns="0" lIns="0" bIns="0" rIns="0">
            <a:spAutoFit/>
          </a:bodyPr>
          <a:lstStyle/>
          <a:p>
            <a:pPr algn="ctr">
              <a:lnSpc>
                <a:spcPts val="3080"/>
              </a:lnSpc>
            </a:pPr>
            <a:r>
              <a:rPr lang="en-US" sz="2200">
                <a:solidFill>
                  <a:srgbClr val="FFFFFF"/>
                </a:solidFill>
                <a:latin typeface="Roboto"/>
              </a:rPr>
              <a:t>The hacker effectively carried out a brute force assault on the user account named "Bob" using the "auxiliary/scanner/ssh/ssh_login" module, with the assistance of a password list. Following this, the hacker was able to obtain unauthorized entry by effectively opening an SSH session onto our backend server.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477670" y="270129"/>
            <a:ext cx="17003964" cy="9564730"/>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692" t="0" r="-5625" b="0"/>
            </a:stretch>
          </a:blipFill>
        </p:spPr>
      </p:sp>
      <p:sp>
        <p:nvSpPr>
          <p:cNvPr name="TextBox 3" id="3"/>
          <p:cNvSpPr txBox="true"/>
          <p:nvPr/>
        </p:nvSpPr>
        <p:spPr>
          <a:xfrm rot="0">
            <a:off x="4496484" y="3485865"/>
            <a:ext cx="8435222" cy="2200275"/>
          </a:xfrm>
          <a:prstGeom prst="rect">
            <a:avLst/>
          </a:prstGeom>
        </p:spPr>
        <p:txBody>
          <a:bodyPr anchor="t" rtlCol="false" tIns="0" lIns="0" bIns="0" rIns="0">
            <a:spAutoFit/>
          </a:bodyPr>
          <a:lstStyle/>
          <a:p>
            <a:pPr algn="ctr">
              <a:lnSpc>
                <a:spcPts val="8640"/>
              </a:lnSpc>
            </a:pPr>
            <a:r>
              <a:rPr lang="en-US" sz="7200">
                <a:solidFill>
                  <a:srgbClr val="FEFFFD"/>
                </a:solidFill>
                <a:latin typeface="Roboto Bold"/>
              </a:rPr>
              <a:t>Summary of Findings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aphicFrame>
        <p:nvGraphicFramePr>
          <p:cNvPr name="Table 3" id="3"/>
          <p:cNvGraphicFramePr>
            <a:graphicFrameLocks noGrp="true"/>
          </p:cNvGraphicFramePr>
          <p:nvPr/>
        </p:nvGraphicFramePr>
        <p:xfrm>
          <a:off x="814373" y="863050"/>
          <a:ext cx="16444927" cy="9055805"/>
        </p:xfrm>
        <a:graphic>
          <a:graphicData uri="http://schemas.openxmlformats.org/drawingml/2006/table">
            <a:tbl>
              <a:tblPr/>
              <a:tblGrid>
                <a:gridCol w="13708227"/>
              </a:tblGrid>
              <a:tr h="1535479">
                <a:tc>
                  <a:txBody>
                    <a:bodyPr anchor="t" rtlCol="false"/>
                    <a:lstStyle/>
                    <a:p>
                      <a:pPr algn="ctr">
                        <a:lnSpc>
                          <a:spcPts val="2940"/>
                        </a:lnSpc>
                        <a:defRPr/>
                      </a:pPr>
                      <a:r>
                        <a:rPr lang="en-US" sz="2100">
                          <a:solidFill>
                            <a:srgbClr val="FEFFFD"/>
                          </a:solidFill>
                          <a:latin typeface="Roboto"/>
                        </a:rPr>
                        <a:t>A simulated assault on our system was effectively carried out, nearly mirroring the potential path of a typical attacker.</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172191">
                <a:tc>
                  <a:txBody>
                    <a:bodyPr anchor="t" rtlCol="false"/>
                    <a:lstStyle/>
                    <a:p>
                      <a:pPr algn="ctr">
                        <a:lnSpc>
                          <a:spcPts val="2940"/>
                        </a:lnSpc>
                        <a:defRPr/>
                      </a:pPr>
                      <a:r>
                        <a:rPr lang="en-US" sz="2100">
                          <a:solidFill>
                            <a:srgbClr val="FEFFFD"/>
                          </a:solidFill>
                          <a:latin typeface="Roboto"/>
                        </a:rPr>
                        <a:t>A notification system was implemented to alert the Security Operations Centre (SOC) staff through email whenever there is an occurrence of SSH access to the honeypot.</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172191">
                <a:tc>
                  <a:txBody>
                    <a:bodyPr anchor="t" rtlCol="false"/>
                    <a:lstStyle/>
                    <a:p>
                      <a:pPr algn="ctr">
                        <a:lnSpc>
                          <a:spcPts val="2940"/>
                        </a:lnSpc>
                        <a:defRPr/>
                      </a:pPr>
                      <a:r>
                        <a:rPr lang="en-US" sz="2100">
                          <a:solidFill>
                            <a:srgbClr val="FEFFFD"/>
                          </a:solidFill>
                          <a:latin typeface="Roboto"/>
                        </a:rPr>
                        <a:t>The Security Operations Centre (SOC) expeditiously adds the attacker's IP address to the blacklist and proceeds to do a comprehensive analysis of the attacker's tactics employed within the honeypot environment.</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172191">
                <a:tc>
                  <a:txBody>
                    <a:bodyPr anchor="t" rtlCol="false"/>
                    <a:lstStyle/>
                    <a:p>
                      <a:pPr algn="ctr">
                        <a:lnSpc>
                          <a:spcPts val="2940"/>
                        </a:lnSpc>
                        <a:defRPr/>
                      </a:pPr>
                      <a:r>
                        <a:rPr lang="en-US" sz="2100">
                          <a:solidFill>
                            <a:srgbClr val="FEFFFD"/>
                          </a:solidFill>
                          <a:latin typeface="Roboto"/>
                        </a:rPr>
                        <a:t>The process of analysis presents a significant educational opportunity, as it contributes to the expansion of information regarding developing attack tactics and the improvement of mitigation strategies.</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543862">
                <a:tc>
                  <a:txBody>
                    <a:bodyPr anchor="t" rtlCol="false"/>
                    <a:lstStyle/>
                    <a:p>
                      <a:pPr algn="ctr">
                        <a:lnSpc>
                          <a:spcPts val="2940"/>
                        </a:lnSpc>
                        <a:defRPr/>
                      </a:pPr>
                      <a:r>
                        <a:rPr lang="en-US" sz="2100">
                          <a:solidFill>
                            <a:srgbClr val="FEFFFD"/>
                          </a:solidFill>
                          <a:latin typeface="Roboto"/>
                        </a:rPr>
                        <a:t>The honeypot serves as a segregated server within our network, enabling us to experiment with and gain insights on server configurations without impacting our primary site. This setup allows for the convenient reorganization of our server infrastructure to support testing and educational purposes.</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172191">
                <a:tc>
                  <a:txBody>
                    <a:bodyPr anchor="t" rtlCol="false"/>
                    <a:lstStyle/>
                    <a:p>
                      <a:pPr algn="ctr">
                        <a:lnSpc>
                          <a:spcPts val="2940"/>
                        </a:lnSpc>
                        <a:defRPr/>
                      </a:pPr>
                      <a:r>
                        <a:rPr lang="en-US" sz="2100">
                          <a:solidFill>
                            <a:srgbClr val="FEFFFD"/>
                          </a:solidFill>
                          <a:latin typeface="Roboto"/>
                        </a:rPr>
                        <a:t>Various attack vectors can be examined, such as intentionally exposing weaknesses in components like the Server Message Block (SMB) or emulated mail server.</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287698">
                <a:tc>
                  <a:txBody>
                    <a:bodyPr anchor="t" rtlCol="false"/>
                    <a:lstStyle/>
                    <a:p>
                      <a:pPr algn="ctr">
                        <a:lnSpc>
                          <a:spcPts val="2940"/>
                        </a:lnSpc>
                        <a:defRPr/>
                      </a:pPr>
                      <a:r>
                        <a:rPr lang="en-US" sz="2100">
                          <a:solidFill>
                            <a:srgbClr val="FEFFFD"/>
                          </a:solidFill>
                          <a:latin typeface="Roboto"/>
                        </a:rPr>
                        <a:t>The utilization of a particular approach enhances comprehension and readiness in the face of a diverse range of possible hazards.</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bl>
          </a:graphicData>
        </a:graphic>
      </p:graphicFrame>
      <p:sp>
        <p:nvSpPr>
          <p:cNvPr name="TextBox 4" id="4"/>
          <p:cNvSpPr txBox="true"/>
          <p:nvPr/>
        </p:nvSpPr>
        <p:spPr>
          <a:xfrm rot="0">
            <a:off x="814373" y="311301"/>
            <a:ext cx="7651684" cy="812800"/>
          </a:xfrm>
          <a:prstGeom prst="rect">
            <a:avLst/>
          </a:prstGeom>
        </p:spPr>
        <p:txBody>
          <a:bodyPr anchor="t" rtlCol="false" tIns="0" lIns="0" bIns="0" rIns="0">
            <a:spAutoFit/>
          </a:bodyPr>
          <a:lstStyle/>
          <a:p>
            <a:pPr>
              <a:lnSpc>
                <a:spcPts val="6500"/>
              </a:lnSpc>
            </a:pPr>
            <a:r>
              <a:rPr lang="en-US" sz="5000">
                <a:solidFill>
                  <a:srgbClr val="FEFFFD"/>
                </a:solidFill>
                <a:latin typeface="Roboto Bold"/>
              </a:rPr>
              <a:t>Summary of Findings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692" t="0" r="-5625" b="0"/>
            </a:stretch>
          </a:blipFill>
        </p:spPr>
      </p:sp>
      <p:sp>
        <p:nvSpPr>
          <p:cNvPr name="TextBox 3" id="3"/>
          <p:cNvSpPr txBox="true"/>
          <p:nvPr/>
        </p:nvSpPr>
        <p:spPr>
          <a:xfrm rot="0">
            <a:off x="2439081" y="3659804"/>
            <a:ext cx="9817060" cy="3295650"/>
          </a:xfrm>
          <a:prstGeom prst="rect">
            <a:avLst/>
          </a:prstGeom>
        </p:spPr>
        <p:txBody>
          <a:bodyPr anchor="t" rtlCol="false" tIns="0" lIns="0" bIns="0" rIns="0">
            <a:spAutoFit/>
          </a:bodyPr>
          <a:lstStyle/>
          <a:p>
            <a:pPr algn="ctr">
              <a:lnSpc>
                <a:spcPts val="8640"/>
              </a:lnSpc>
            </a:pPr>
            <a:r>
              <a:rPr lang="en-US" sz="7200">
                <a:solidFill>
                  <a:srgbClr val="FEFFFD"/>
                </a:solidFill>
                <a:latin typeface="Roboto Bold"/>
              </a:rPr>
              <a:t>Mitigation</a:t>
            </a:r>
          </a:p>
          <a:p>
            <a:pPr algn="ctr">
              <a:lnSpc>
                <a:spcPts val="8640"/>
              </a:lnSpc>
            </a:pPr>
            <a:r>
              <a:rPr lang="en-US" sz="7200">
                <a:solidFill>
                  <a:srgbClr val="FEFFFD"/>
                </a:solidFill>
                <a:latin typeface="Roboto Bold"/>
              </a:rPr>
              <a:t> &amp; </a:t>
            </a:r>
          </a:p>
          <a:p>
            <a:pPr algn="ctr">
              <a:lnSpc>
                <a:spcPts val="8640"/>
              </a:lnSpc>
            </a:pPr>
            <a:r>
              <a:rPr lang="en-US" sz="7200">
                <a:solidFill>
                  <a:srgbClr val="FEFFFD"/>
                </a:solidFill>
                <a:latin typeface="Roboto Bold"/>
              </a:rPr>
              <a:t>                Defence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aphicFrame>
        <p:nvGraphicFramePr>
          <p:cNvPr name="Table 3" id="3"/>
          <p:cNvGraphicFramePr>
            <a:graphicFrameLocks noGrp="true"/>
          </p:cNvGraphicFramePr>
          <p:nvPr/>
        </p:nvGraphicFramePr>
        <p:xfrm>
          <a:off x="814373" y="1580181"/>
          <a:ext cx="16444927" cy="7678119"/>
        </p:xfrm>
        <a:graphic>
          <a:graphicData uri="http://schemas.openxmlformats.org/drawingml/2006/table">
            <a:tbl>
              <a:tblPr/>
              <a:tblGrid>
                <a:gridCol w="13708227"/>
              </a:tblGrid>
              <a:tr h="1535624">
                <a:tc>
                  <a:txBody>
                    <a:bodyPr anchor="t" rtlCol="false"/>
                    <a:lstStyle/>
                    <a:p>
                      <a:pPr algn="ctr">
                        <a:lnSpc>
                          <a:spcPts val="2940"/>
                        </a:lnSpc>
                        <a:defRPr/>
                      </a:pPr>
                      <a:r>
                        <a:rPr lang="en-US" sz="2100">
                          <a:solidFill>
                            <a:srgbClr val="FEFFFD"/>
                          </a:solidFill>
                          <a:latin typeface="Roboto"/>
                        </a:rPr>
                        <a:t>Isolation is a crucial aspect to consider when implementing a honeypot. It is imperative to ensure that the honeypot is physically or logically separated from the principal network, and is instead located within an isolated and regulated environment.</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535624">
                <a:tc>
                  <a:txBody>
                    <a:bodyPr anchor="t" rtlCol="false"/>
                    <a:lstStyle/>
                    <a:p>
                      <a:pPr algn="ctr">
                        <a:lnSpc>
                          <a:spcPts val="2940"/>
                        </a:lnSpc>
                        <a:defRPr/>
                      </a:pPr>
                      <a:r>
                        <a:rPr lang="en-US" sz="2100">
                          <a:solidFill>
                            <a:srgbClr val="FEFFFD"/>
                          </a:solidFill>
                          <a:latin typeface="Roboto"/>
                        </a:rPr>
                        <a:t>Restricted Services: Enable just necessary services on the honeypot, while disabling any redundant services that could potentially provide attackers with extra opportunities for exploitation.</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535624">
                <a:tc>
                  <a:txBody>
                    <a:bodyPr anchor="t" rtlCol="false"/>
                    <a:lstStyle/>
                    <a:p>
                      <a:pPr algn="ctr">
                        <a:lnSpc>
                          <a:spcPts val="2940"/>
                        </a:lnSpc>
                        <a:defRPr/>
                      </a:pPr>
                      <a:r>
                        <a:rPr lang="en-US" sz="2100">
                          <a:solidFill>
                            <a:srgbClr val="FEFFFD"/>
                          </a:solidFill>
                          <a:latin typeface="Roboto"/>
                        </a:rPr>
                        <a:t>The implementation of robust monitoring and alert mechanisms on the honeypot is crucial in order to swiftly detect and identify any potentially suspicious actions. It is advisable to conduct regular examinations of system logs and notifications.</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535624">
                <a:tc>
                  <a:txBody>
                    <a:bodyPr anchor="t" rtlCol="false"/>
                    <a:lstStyle/>
                    <a:p>
                      <a:pPr algn="ctr">
                        <a:lnSpc>
                          <a:spcPts val="2940"/>
                        </a:lnSpc>
                        <a:defRPr/>
                      </a:pPr>
                      <a:r>
                        <a:rPr lang="en-US" sz="2100">
                          <a:solidFill>
                            <a:srgbClr val="FEFFFD"/>
                          </a:solidFill>
                          <a:latin typeface="Roboto"/>
                        </a:rPr>
                        <a:t>Recommendation: It is advisable to regularly update the honeypot's system with the most recent patches in order to prevent widely recognized vulnerabilities and reduce the risk of potential threats.</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535624">
                <a:tc>
                  <a:txBody>
                    <a:bodyPr anchor="t" rtlCol="false"/>
                    <a:lstStyle/>
                    <a:p>
                      <a:pPr algn="ctr">
                        <a:lnSpc>
                          <a:spcPts val="2940"/>
                        </a:lnSpc>
                        <a:defRPr/>
                      </a:pPr>
                      <a:r>
                        <a:rPr lang="en-US" sz="2100">
                          <a:solidFill>
                            <a:srgbClr val="FEFFFD"/>
                          </a:solidFill>
                          <a:latin typeface="Roboto"/>
                        </a:rPr>
                        <a:t>Experimentation: Consistently expose the honeypot to simulated assaults or efforts to get access, hence supporting the improvement of mitigation techniques and augmenting overall readiness.</a:t>
                      </a:r>
                      <a:endParaRPr lang="en-US" sz="1100"/>
                    </a:p>
                  </a:txBody>
                  <a:tcPr marL="190500" marR="190500" marT="190500" marB="190500" anchor="ctr">
                    <a:lnL cmpd="sng" algn="ctr" cap="flat" w="9525">
                      <a:solidFill>
                        <a:srgbClr val="101010"/>
                      </a:solidFill>
                      <a:prstDash val="solid"/>
                      <a:round/>
                      <a:headEnd type="none" w="med" len="med"/>
                      <a:tailEnd type="none" w="med" len="med"/>
                    </a:lnL>
                    <a:lnR cmpd="sng" algn="ctr" cap="flat" w="0">
                      <a:solidFill>
                        <a:srgbClr val="FEFFFD"/>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bl>
          </a:graphicData>
        </a:graphic>
      </p:graphicFrame>
      <p:sp>
        <p:nvSpPr>
          <p:cNvPr name="TextBox 4" id="4"/>
          <p:cNvSpPr txBox="true"/>
          <p:nvPr/>
        </p:nvSpPr>
        <p:spPr>
          <a:xfrm rot="0">
            <a:off x="814373" y="311301"/>
            <a:ext cx="7651684" cy="812800"/>
          </a:xfrm>
          <a:prstGeom prst="rect">
            <a:avLst/>
          </a:prstGeom>
        </p:spPr>
        <p:txBody>
          <a:bodyPr anchor="t" rtlCol="false" tIns="0" lIns="0" bIns="0" rIns="0">
            <a:spAutoFit/>
          </a:bodyPr>
          <a:lstStyle/>
          <a:p>
            <a:pPr>
              <a:lnSpc>
                <a:spcPts val="6500"/>
              </a:lnSpc>
            </a:pPr>
            <a:r>
              <a:rPr lang="en-US" sz="5000">
                <a:solidFill>
                  <a:srgbClr val="FEFFFD"/>
                </a:solidFill>
                <a:latin typeface="Roboto Bold"/>
              </a:rPr>
              <a:t>Mitigation &amp; Defence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2E2D2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237048" y="1940284"/>
          <a:ext cx="7286625" cy="6406432"/>
        </p:xfrm>
        <a:graphic>
          <a:graphicData uri="http://schemas.openxmlformats.org/drawingml/2006/table">
            <a:tbl>
              <a:tblPr/>
              <a:tblGrid>
                <a:gridCol w="7286625"/>
              </a:tblGrid>
              <a:tr h="1281286">
                <a:tc>
                  <a:txBody>
                    <a:bodyPr anchor="t" rtlCol="false"/>
                    <a:lstStyle/>
                    <a:p>
                      <a:pPr algn="l">
                        <a:lnSpc>
                          <a:spcPts val="3639"/>
                        </a:lnSpc>
                        <a:defRPr/>
                      </a:pPr>
                      <a:r>
                        <a:rPr lang="en-US" sz="2599">
                          <a:solidFill>
                            <a:srgbClr val="FEFFFD"/>
                          </a:solidFill>
                          <a:latin typeface="Barlow"/>
                        </a:rPr>
                        <a:t>Summary of Project </a:t>
                      </a:r>
                      <a:endParaRPr lang="en-US" sz="1100"/>
                    </a:p>
                  </a:txBody>
                  <a:tcPr marL="190500" marR="190500" marT="190500" marB="190500" anchor="ctr">
                    <a:lnL cmpd="sng" algn="ctr" cap="flat" w="19050">
                      <a:solidFill>
                        <a:srgbClr val="2E2D2D"/>
                      </a:solidFill>
                      <a:prstDash val="solid"/>
                      <a:round/>
                      <a:headEnd type="none" w="med" len="med"/>
                      <a:tailEnd type="none" w="med" len="med"/>
                    </a:lnL>
                    <a:lnR cmpd="sng" algn="ctr" cap="flat" w="19050">
                      <a:solidFill>
                        <a:srgbClr val="2E2D2D"/>
                      </a:solidFill>
                      <a:prstDash val="solid"/>
                      <a:round/>
                      <a:headEnd type="none" w="med" len="med"/>
                      <a:tailEnd type="none" w="med" len="med"/>
                    </a:lnR>
                    <a:lnT cmpd="sng" algn="ctr" cap="flat" w="19050">
                      <a:solidFill>
                        <a:srgbClr val="2E2D2D"/>
                      </a:solidFill>
                      <a:prstDash val="solid"/>
                      <a:round/>
                      <a:headEnd type="none" w="med" len="med"/>
                      <a:tailEnd type="none" w="med" len="med"/>
                    </a:lnT>
                    <a:lnB cmpd="sng" algn="ctr" cap="flat" w="19050">
                      <a:solidFill>
                        <a:srgbClr val="FEFFFD"/>
                      </a:solidFill>
                      <a:prstDash val="solid"/>
                      <a:round/>
                      <a:headEnd type="none" w="med" len="med"/>
                      <a:tailEnd type="none" w="med" len="med"/>
                    </a:lnB>
                  </a:tcPr>
                </a:tc>
              </a:tr>
              <a:tr h="1281286">
                <a:tc>
                  <a:txBody>
                    <a:bodyPr anchor="t" rtlCol="false"/>
                    <a:lstStyle/>
                    <a:p>
                      <a:pPr algn="l">
                        <a:lnSpc>
                          <a:spcPts val="3639"/>
                        </a:lnSpc>
                        <a:defRPr/>
                      </a:pPr>
                      <a:r>
                        <a:rPr lang="en-US" sz="2599">
                          <a:solidFill>
                            <a:srgbClr val="FEFFFD"/>
                          </a:solidFill>
                          <a:latin typeface="Barlow"/>
                        </a:rPr>
                        <a:t>Tools and Technology </a:t>
                      </a:r>
                      <a:endParaRPr lang="en-US" sz="1100"/>
                    </a:p>
                  </a:txBody>
                  <a:tcPr marL="190500" marR="190500" marT="190500" marB="190500" anchor="ctr">
                    <a:lnL cmpd="sng" algn="ctr" cap="flat" w="19050">
                      <a:solidFill>
                        <a:srgbClr val="2E2D2D"/>
                      </a:solidFill>
                      <a:prstDash val="solid"/>
                      <a:round/>
                      <a:headEnd type="none" w="med" len="med"/>
                      <a:tailEnd type="none" w="med" len="med"/>
                    </a:lnL>
                    <a:lnR cmpd="sng" algn="ctr" cap="flat" w="19050">
                      <a:solidFill>
                        <a:srgbClr val="2E2D2D"/>
                      </a:solidFill>
                      <a:prstDash val="solid"/>
                      <a:round/>
                      <a:headEnd type="none" w="med" len="med"/>
                      <a:tailEnd type="none" w="med" len="med"/>
                    </a:lnR>
                    <a:lnT cmpd="sng" algn="ctr" cap="flat" w="19050">
                      <a:solidFill>
                        <a:srgbClr val="FEFFFD"/>
                      </a:solidFill>
                      <a:prstDash val="solid"/>
                      <a:round/>
                      <a:headEnd type="none" w="med" len="med"/>
                      <a:tailEnd type="none" w="med" len="med"/>
                    </a:lnT>
                    <a:lnB cmpd="sng" algn="ctr" cap="flat" w="19050">
                      <a:solidFill>
                        <a:srgbClr val="FEFFFD"/>
                      </a:solidFill>
                      <a:prstDash val="solid"/>
                      <a:round/>
                      <a:headEnd type="none" w="med" len="med"/>
                      <a:tailEnd type="none" w="med" len="med"/>
                    </a:lnB>
                  </a:tcPr>
                </a:tc>
              </a:tr>
              <a:tr h="1281286">
                <a:tc>
                  <a:txBody>
                    <a:bodyPr anchor="t" rtlCol="false"/>
                    <a:lstStyle/>
                    <a:p>
                      <a:pPr algn="l">
                        <a:lnSpc>
                          <a:spcPts val="3639"/>
                        </a:lnSpc>
                        <a:defRPr/>
                      </a:pPr>
                      <a:r>
                        <a:rPr lang="en-US" sz="2599">
                          <a:solidFill>
                            <a:srgbClr val="FEFFFD"/>
                          </a:solidFill>
                          <a:latin typeface="Barlow"/>
                        </a:rPr>
                        <a:t>Overview of the Demonstration</a:t>
                      </a:r>
                      <a:endParaRPr lang="en-US" sz="1100"/>
                    </a:p>
                  </a:txBody>
                  <a:tcPr marL="190500" marR="190500" marT="190500" marB="190500" anchor="ctr">
                    <a:lnL cmpd="sng" algn="ctr" cap="flat" w="19050">
                      <a:solidFill>
                        <a:srgbClr val="2E2D2D"/>
                      </a:solidFill>
                      <a:prstDash val="solid"/>
                      <a:round/>
                      <a:headEnd type="none" w="med" len="med"/>
                      <a:tailEnd type="none" w="med" len="med"/>
                    </a:lnL>
                    <a:lnR cmpd="sng" algn="ctr" cap="flat" w="19050">
                      <a:solidFill>
                        <a:srgbClr val="2E2D2D"/>
                      </a:solidFill>
                      <a:prstDash val="solid"/>
                      <a:round/>
                      <a:headEnd type="none" w="med" len="med"/>
                      <a:tailEnd type="none" w="med" len="med"/>
                    </a:lnR>
                    <a:lnT cmpd="sng" algn="ctr" cap="flat" w="19050">
                      <a:solidFill>
                        <a:srgbClr val="FEFFFD"/>
                      </a:solidFill>
                      <a:prstDash val="solid"/>
                      <a:round/>
                      <a:headEnd type="none" w="med" len="med"/>
                      <a:tailEnd type="none" w="med" len="med"/>
                    </a:lnT>
                    <a:lnB cmpd="sng" algn="ctr" cap="flat" w="19050">
                      <a:solidFill>
                        <a:srgbClr val="FEFFFD"/>
                      </a:solidFill>
                      <a:prstDash val="solid"/>
                      <a:round/>
                      <a:headEnd type="none" w="med" len="med"/>
                      <a:tailEnd type="none" w="med" len="med"/>
                    </a:lnB>
                  </a:tcPr>
                </a:tc>
              </a:tr>
              <a:tr h="1281286">
                <a:tc>
                  <a:txBody>
                    <a:bodyPr anchor="t" rtlCol="false"/>
                    <a:lstStyle/>
                    <a:p>
                      <a:pPr algn="l">
                        <a:lnSpc>
                          <a:spcPts val="3639"/>
                        </a:lnSpc>
                        <a:defRPr/>
                      </a:pPr>
                      <a:r>
                        <a:rPr lang="en-US" sz="2599">
                          <a:solidFill>
                            <a:srgbClr val="FEFFFD"/>
                          </a:solidFill>
                          <a:latin typeface="Barlow"/>
                        </a:rPr>
                        <a:t>Summary of Findings </a:t>
                      </a:r>
                      <a:endParaRPr lang="en-US" sz="1100"/>
                    </a:p>
                  </a:txBody>
                  <a:tcPr marL="190500" marR="190500" marT="190500" marB="190500" anchor="ctr">
                    <a:lnL cmpd="sng" algn="ctr" cap="flat" w="19050">
                      <a:solidFill>
                        <a:srgbClr val="2E2D2D"/>
                      </a:solidFill>
                      <a:prstDash val="solid"/>
                      <a:round/>
                      <a:headEnd type="none" w="med" len="med"/>
                      <a:tailEnd type="none" w="med" len="med"/>
                    </a:lnL>
                    <a:lnR cmpd="sng" algn="ctr" cap="flat" w="19050">
                      <a:solidFill>
                        <a:srgbClr val="2E2D2D"/>
                      </a:solidFill>
                      <a:prstDash val="solid"/>
                      <a:round/>
                      <a:headEnd type="none" w="med" len="med"/>
                      <a:tailEnd type="none" w="med" len="med"/>
                    </a:lnR>
                    <a:lnT cmpd="sng" algn="ctr" cap="flat" w="19050">
                      <a:solidFill>
                        <a:srgbClr val="FEFFFD"/>
                      </a:solidFill>
                      <a:prstDash val="solid"/>
                      <a:round/>
                      <a:headEnd type="none" w="med" len="med"/>
                      <a:tailEnd type="none" w="med" len="med"/>
                    </a:lnT>
                    <a:lnB cmpd="sng" algn="ctr" cap="flat" w="19050">
                      <a:solidFill>
                        <a:srgbClr val="FEFFFD"/>
                      </a:solidFill>
                      <a:prstDash val="solid"/>
                      <a:round/>
                      <a:headEnd type="none" w="med" len="med"/>
                      <a:tailEnd type="none" w="med" len="med"/>
                    </a:lnB>
                  </a:tcPr>
                </a:tc>
              </a:tr>
              <a:tr h="1281286">
                <a:tc>
                  <a:txBody>
                    <a:bodyPr anchor="t" rtlCol="false"/>
                    <a:lstStyle/>
                    <a:p>
                      <a:pPr algn="l">
                        <a:lnSpc>
                          <a:spcPts val="3639"/>
                        </a:lnSpc>
                        <a:defRPr/>
                      </a:pPr>
                      <a:r>
                        <a:rPr lang="en-US" sz="2599">
                          <a:solidFill>
                            <a:srgbClr val="FEFFFD"/>
                          </a:solidFill>
                          <a:latin typeface="Barlow"/>
                        </a:rPr>
                        <a:t>Mitigation and Defence </a:t>
                      </a:r>
                      <a:endParaRPr lang="en-US" sz="1100"/>
                    </a:p>
                  </a:txBody>
                  <a:tcPr marL="190500" marR="190500" marT="190500" marB="190500" anchor="ctr">
                    <a:lnL cmpd="sng" algn="ctr" cap="flat" w="19050">
                      <a:solidFill>
                        <a:srgbClr val="2E2D2D"/>
                      </a:solidFill>
                      <a:prstDash val="solid"/>
                      <a:round/>
                      <a:headEnd type="none" w="med" len="med"/>
                      <a:tailEnd type="none" w="med" len="med"/>
                    </a:lnL>
                    <a:lnR cmpd="sng" algn="ctr" cap="flat" w="19050">
                      <a:solidFill>
                        <a:srgbClr val="2E2D2D"/>
                      </a:solidFill>
                      <a:prstDash val="solid"/>
                      <a:round/>
                      <a:headEnd type="none" w="med" len="med"/>
                      <a:tailEnd type="none" w="med" len="med"/>
                    </a:lnR>
                    <a:lnT cmpd="sng" algn="ctr" cap="flat" w="19050">
                      <a:solidFill>
                        <a:srgbClr val="FEFFFD"/>
                      </a:solidFill>
                      <a:prstDash val="solid"/>
                      <a:round/>
                      <a:headEnd type="none" w="med" len="med"/>
                      <a:tailEnd type="none" w="med" len="med"/>
                    </a:lnT>
                    <a:lnB cmpd="sng" algn="ctr" cap="flat" w="19050">
                      <a:solidFill>
                        <a:srgbClr val="2E2D2D"/>
                      </a:solidFill>
                      <a:prstDash val="solid"/>
                      <a:round/>
                      <a:headEnd type="none" w="med" len="med"/>
                      <a:tailEnd type="none" w="med" len="med"/>
                    </a:lnB>
                  </a:tcPr>
                </a:tc>
              </a:tr>
            </a:tbl>
          </a:graphicData>
        </a:graphic>
      </p:graphicFrame>
      <p:sp>
        <p:nvSpPr>
          <p:cNvPr name="TextBox 3" id="3"/>
          <p:cNvSpPr txBox="true"/>
          <p:nvPr/>
        </p:nvSpPr>
        <p:spPr>
          <a:xfrm rot="0">
            <a:off x="1665306" y="3544062"/>
            <a:ext cx="6271100" cy="2200275"/>
          </a:xfrm>
          <a:prstGeom prst="rect">
            <a:avLst/>
          </a:prstGeom>
        </p:spPr>
        <p:txBody>
          <a:bodyPr anchor="t" rtlCol="false" tIns="0" lIns="0" bIns="0" rIns="0">
            <a:spAutoFit/>
          </a:bodyPr>
          <a:lstStyle/>
          <a:p>
            <a:pPr>
              <a:lnSpc>
                <a:spcPts val="8640"/>
              </a:lnSpc>
            </a:pPr>
            <a:r>
              <a:rPr lang="en-US" sz="7200">
                <a:solidFill>
                  <a:srgbClr val="FEFFFD"/>
                </a:solidFill>
                <a:latin typeface="Roboto Bold"/>
              </a:rPr>
              <a:t>Table of Content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9829231" y="-167950"/>
            <a:ext cx="11652531" cy="10287000"/>
          </a:xfrm>
          <a:custGeom>
            <a:avLst/>
            <a:gdLst/>
            <a:ahLst/>
            <a:cxnLst/>
            <a:rect r="r" b="b" t="t" l="l"/>
            <a:pathLst>
              <a:path h="10287000" w="11652531">
                <a:moveTo>
                  <a:pt x="0" y="0"/>
                </a:moveTo>
                <a:lnTo>
                  <a:pt x="11652531" y="0"/>
                </a:lnTo>
                <a:lnTo>
                  <a:pt x="11652531"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436711" y="3484354"/>
            <a:ext cx="7048972" cy="3318293"/>
            <a:chOff x="0" y="0"/>
            <a:chExt cx="9398629" cy="4424391"/>
          </a:xfrm>
        </p:grpSpPr>
        <p:sp>
          <p:nvSpPr>
            <p:cNvPr name="TextBox 4" id="4"/>
            <p:cNvSpPr txBox="true"/>
            <p:nvPr/>
          </p:nvSpPr>
          <p:spPr>
            <a:xfrm rot="0">
              <a:off x="0" y="-9525"/>
              <a:ext cx="9398629" cy="2930426"/>
            </a:xfrm>
            <a:prstGeom prst="rect">
              <a:avLst/>
            </a:prstGeom>
          </p:spPr>
          <p:txBody>
            <a:bodyPr anchor="t" rtlCol="false" tIns="0" lIns="0" bIns="0" rIns="0">
              <a:spAutoFit/>
            </a:bodyPr>
            <a:lstStyle/>
            <a:p>
              <a:pPr>
                <a:lnSpc>
                  <a:spcPts val="8640"/>
                </a:lnSpc>
              </a:pPr>
              <a:r>
                <a:rPr lang="en-US" sz="7200">
                  <a:solidFill>
                    <a:srgbClr val="FEFFFD"/>
                  </a:solidFill>
                  <a:latin typeface="Roboto Bold"/>
                </a:rPr>
                <a:t>Do you have </a:t>
              </a:r>
            </a:p>
            <a:p>
              <a:pPr>
                <a:lnSpc>
                  <a:spcPts val="8640"/>
                </a:lnSpc>
              </a:pPr>
              <a:r>
                <a:rPr lang="en-US" sz="7200">
                  <a:solidFill>
                    <a:srgbClr val="FEFFFD"/>
                  </a:solidFill>
                  <a:latin typeface="Roboto Bold"/>
                </a:rPr>
                <a:t>any questions?</a:t>
              </a:r>
            </a:p>
          </p:txBody>
        </p:sp>
        <p:sp>
          <p:nvSpPr>
            <p:cNvPr name="TextBox 5" id="5"/>
            <p:cNvSpPr txBox="true"/>
            <p:nvPr/>
          </p:nvSpPr>
          <p:spPr>
            <a:xfrm rot="0">
              <a:off x="0" y="3685251"/>
              <a:ext cx="9398629" cy="739140"/>
            </a:xfrm>
            <a:prstGeom prst="rect">
              <a:avLst/>
            </a:prstGeom>
          </p:spPr>
          <p:txBody>
            <a:bodyPr anchor="t" rtlCol="false" tIns="0" lIns="0" bIns="0" rIns="0">
              <a:spAutoFit/>
            </a:bodyPr>
            <a:lstStyle/>
            <a:p>
              <a:pPr>
                <a:lnSpc>
                  <a:spcPts val="462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FFD"/>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9501" r="0" b="3815"/>
          <a:stretch>
            <a:fillRect/>
          </a:stretch>
        </p:blipFill>
        <p:spPr>
          <a:xfrm flipH="false" flipV="false" rot="0">
            <a:off x="10708298" y="-59055"/>
            <a:ext cx="7589227" cy="10346055"/>
          </a:xfrm>
          <a:prstGeom prst="rect">
            <a:avLst/>
          </a:prstGeom>
        </p:spPr>
      </p:pic>
      <p:sp>
        <p:nvSpPr>
          <p:cNvPr name="TextBox 3" id="3"/>
          <p:cNvSpPr txBox="true"/>
          <p:nvPr/>
        </p:nvSpPr>
        <p:spPr>
          <a:xfrm rot="0">
            <a:off x="2844702" y="471674"/>
            <a:ext cx="4456420" cy="1104528"/>
          </a:xfrm>
          <a:prstGeom prst="rect">
            <a:avLst/>
          </a:prstGeom>
        </p:spPr>
        <p:txBody>
          <a:bodyPr anchor="t" rtlCol="false" tIns="0" lIns="0" bIns="0" rIns="0">
            <a:spAutoFit/>
          </a:bodyPr>
          <a:lstStyle/>
          <a:p>
            <a:pPr>
              <a:lnSpc>
                <a:spcPts val="8637"/>
              </a:lnSpc>
            </a:pPr>
            <a:r>
              <a:rPr lang="en-US" sz="7197">
                <a:solidFill>
                  <a:srgbClr val="101010"/>
                </a:solidFill>
                <a:latin typeface="Roboto Bold"/>
              </a:rPr>
              <a:t>Summary </a:t>
            </a:r>
          </a:p>
        </p:txBody>
      </p:sp>
      <p:sp>
        <p:nvSpPr>
          <p:cNvPr name="TextBox 4" id="4"/>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5" id="5"/>
          <p:cNvSpPr txBox="true"/>
          <p:nvPr/>
        </p:nvSpPr>
        <p:spPr>
          <a:xfrm rot="0">
            <a:off x="460611" y="2231732"/>
            <a:ext cx="9807219" cy="5644356"/>
          </a:xfrm>
          <a:prstGeom prst="rect">
            <a:avLst/>
          </a:prstGeom>
        </p:spPr>
        <p:txBody>
          <a:bodyPr anchor="t" rtlCol="false" tIns="0" lIns="0" bIns="0" rIns="0">
            <a:spAutoFit/>
          </a:bodyPr>
          <a:lstStyle/>
          <a:p>
            <a:pPr algn="ctr">
              <a:lnSpc>
                <a:spcPts val="2843"/>
              </a:lnSpc>
              <a:spcBef>
                <a:spcPct val="0"/>
              </a:spcBef>
            </a:pPr>
            <a:r>
              <a:rPr lang="en-US" sz="2031">
                <a:solidFill>
                  <a:srgbClr val="101010"/>
                </a:solidFill>
                <a:latin typeface="Roboto"/>
              </a:rPr>
              <a:t>The topic selected by our team is a demonstration of honeypots, which serves as an instructive and captivating method to exemplify the enhancement of cybersecurity techniques through the comprehension of attacker behaviour and the utilization of deception tactics.</a:t>
            </a:r>
          </a:p>
          <a:p>
            <a:pPr algn="ctr">
              <a:lnSpc>
                <a:spcPts val="2843"/>
              </a:lnSpc>
              <a:spcBef>
                <a:spcPct val="0"/>
              </a:spcBef>
            </a:pPr>
          </a:p>
          <a:p>
            <a:pPr algn="ctr">
              <a:lnSpc>
                <a:spcPts val="2843"/>
              </a:lnSpc>
              <a:spcBef>
                <a:spcPct val="0"/>
              </a:spcBef>
            </a:pPr>
            <a:r>
              <a:rPr lang="en-US" sz="2031">
                <a:solidFill>
                  <a:srgbClr val="101010"/>
                </a:solidFill>
                <a:latin typeface="Roboto"/>
              </a:rPr>
              <a:t>The fundamental objective of our work is to emphasize the critical significance of implementing The HoneyPot and conducting thorough surveillance of our servers. </a:t>
            </a:r>
          </a:p>
          <a:p>
            <a:pPr algn="ctr">
              <a:lnSpc>
                <a:spcPts val="2843"/>
              </a:lnSpc>
              <a:spcBef>
                <a:spcPct val="0"/>
              </a:spcBef>
            </a:pPr>
          </a:p>
          <a:p>
            <a:pPr algn="ctr">
              <a:lnSpc>
                <a:spcPts val="2843"/>
              </a:lnSpc>
              <a:spcBef>
                <a:spcPct val="0"/>
              </a:spcBef>
            </a:pPr>
            <a:r>
              <a:rPr lang="en-US" sz="2031">
                <a:solidFill>
                  <a:srgbClr val="101010"/>
                </a:solidFill>
                <a:latin typeface="Roboto"/>
              </a:rPr>
              <a:t>The utilization of this comprehensive methodology allows for rigorous monitoring and identification of unauthorized individuals attempting to gain access.</a:t>
            </a:r>
          </a:p>
          <a:p>
            <a:pPr algn="ctr">
              <a:lnSpc>
                <a:spcPts val="2843"/>
              </a:lnSpc>
              <a:spcBef>
                <a:spcPct val="0"/>
              </a:spcBef>
            </a:pPr>
          </a:p>
          <a:p>
            <a:pPr algn="ctr">
              <a:lnSpc>
                <a:spcPts val="2843"/>
              </a:lnSpc>
              <a:spcBef>
                <a:spcPct val="0"/>
              </a:spcBef>
            </a:pPr>
            <a:r>
              <a:rPr lang="en-US" sz="2031">
                <a:solidFill>
                  <a:srgbClr val="101010"/>
                </a:solidFill>
                <a:latin typeface="Roboto"/>
              </a:rPr>
              <a:t> In essence, this procedure enables us to not only discern these offenders but also unveil any nascent susceptibilities they may endeavour to manipulate.</a:t>
            </a:r>
          </a:p>
          <a:p>
            <a:pPr algn="ctr">
              <a:lnSpc>
                <a:spcPts val="2843"/>
              </a:lnSpc>
              <a:spcBef>
                <a:spcPct val="0"/>
              </a:spcBef>
            </a:pPr>
          </a:p>
          <a:p>
            <a:pPr algn="ctr">
              <a:lnSpc>
                <a:spcPts val="2843"/>
              </a:lnSpc>
              <a:spcBef>
                <a:spcPct val="0"/>
              </a:spcBef>
            </a:pPr>
            <a:r>
              <a:rPr lang="en-US" sz="2031">
                <a:solidFill>
                  <a:srgbClr val="101010"/>
                </a:solidFill>
                <a:latin typeface="Roboto"/>
              </a:rPr>
              <a:t>The demonstration will incorporate several security concepts, namely Threat Detection, Attack Analysis, Security Awareness, and Risk Mitigation.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692" t="0" r="-5625" b="0"/>
            </a:stretch>
          </a:blipFill>
        </p:spPr>
      </p:sp>
      <p:sp>
        <p:nvSpPr>
          <p:cNvPr name="TextBox 3" id="3"/>
          <p:cNvSpPr txBox="true"/>
          <p:nvPr/>
        </p:nvSpPr>
        <p:spPr>
          <a:xfrm rot="0">
            <a:off x="4926389" y="4586287"/>
            <a:ext cx="8435222" cy="1104900"/>
          </a:xfrm>
          <a:prstGeom prst="rect">
            <a:avLst/>
          </a:prstGeom>
        </p:spPr>
        <p:txBody>
          <a:bodyPr anchor="t" rtlCol="false" tIns="0" lIns="0" bIns="0" rIns="0">
            <a:spAutoFit/>
          </a:bodyPr>
          <a:lstStyle/>
          <a:p>
            <a:pPr algn="ctr">
              <a:lnSpc>
                <a:spcPts val="8640"/>
              </a:lnSpc>
            </a:pPr>
            <a:r>
              <a:rPr lang="en-US" sz="7200">
                <a:solidFill>
                  <a:srgbClr val="FEFFFD"/>
                </a:solidFill>
                <a:latin typeface="Roboto Bold"/>
              </a:rPr>
              <a:t>Tools &amp; Technology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FFD"/>
        </a:solidFill>
      </p:bgPr>
    </p:bg>
    <p:spTree>
      <p:nvGrpSpPr>
        <p:cNvPr id="1" name=""/>
        <p:cNvGrpSpPr/>
        <p:nvPr/>
      </p:nvGrpSpPr>
      <p:grpSpPr>
        <a:xfrm>
          <a:off x="0" y="0"/>
          <a:ext cx="0" cy="0"/>
          <a:chOff x="0" y="0"/>
          <a:chExt cx="0" cy="0"/>
        </a:xfrm>
      </p:grpSpPr>
      <p:sp>
        <p:nvSpPr>
          <p:cNvPr name="Freeform 2" id="2"/>
          <p:cNvSpPr/>
          <p:nvPr/>
        </p:nvSpPr>
        <p:spPr>
          <a:xfrm flipH="false" flipV="false" rot="0">
            <a:off x="5435981" y="4824429"/>
            <a:ext cx="4681415" cy="3506542"/>
          </a:xfrm>
          <a:custGeom>
            <a:avLst/>
            <a:gdLst/>
            <a:ahLst/>
            <a:cxnLst/>
            <a:rect r="r" b="b" t="t" l="l"/>
            <a:pathLst>
              <a:path h="3506542" w="4681415">
                <a:moveTo>
                  <a:pt x="0" y="0"/>
                </a:moveTo>
                <a:lnTo>
                  <a:pt x="4681414" y="0"/>
                </a:lnTo>
                <a:lnTo>
                  <a:pt x="4681414" y="3506542"/>
                </a:lnTo>
                <a:lnTo>
                  <a:pt x="0" y="3506542"/>
                </a:lnTo>
                <a:lnTo>
                  <a:pt x="0" y="0"/>
                </a:lnTo>
                <a:close/>
              </a:path>
            </a:pathLst>
          </a:custGeom>
          <a:blipFill>
            <a:blip r:embed="rId2"/>
            <a:stretch>
              <a:fillRect l="0" t="0" r="0" b="0"/>
            </a:stretch>
          </a:blipFill>
        </p:spPr>
      </p:sp>
      <p:sp>
        <p:nvSpPr>
          <p:cNvPr name="Freeform 3" id="3"/>
          <p:cNvSpPr/>
          <p:nvPr/>
        </p:nvSpPr>
        <p:spPr>
          <a:xfrm flipH="false" flipV="false" rot="0">
            <a:off x="9400537" y="7074730"/>
            <a:ext cx="2121195" cy="2512483"/>
          </a:xfrm>
          <a:custGeom>
            <a:avLst/>
            <a:gdLst/>
            <a:ahLst/>
            <a:cxnLst/>
            <a:rect r="r" b="b" t="t" l="l"/>
            <a:pathLst>
              <a:path h="2512483" w="2121195">
                <a:moveTo>
                  <a:pt x="0" y="0"/>
                </a:moveTo>
                <a:lnTo>
                  <a:pt x="2121195" y="0"/>
                </a:lnTo>
                <a:lnTo>
                  <a:pt x="2121195" y="2512483"/>
                </a:lnTo>
                <a:lnTo>
                  <a:pt x="0" y="2512483"/>
                </a:lnTo>
                <a:lnTo>
                  <a:pt x="0" y="0"/>
                </a:lnTo>
                <a:close/>
              </a:path>
            </a:pathLst>
          </a:custGeom>
          <a:blipFill>
            <a:blip r:embed="rId3"/>
            <a:stretch>
              <a:fillRect l="0" t="0" r="0" b="0"/>
            </a:stretch>
          </a:blipFill>
        </p:spPr>
      </p:sp>
      <p:sp>
        <p:nvSpPr>
          <p:cNvPr name="Freeform 4" id="4"/>
          <p:cNvSpPr/>
          <p:nvPr/>
        </p:nvSpPr>
        <p:spPr>
          <a:xfrm flipH="false" flipV="false" rot="0">
            <a:off x="10461135" y="6093949"/>
            <a:ext cx="4886203" cy="2565256"/>
          </a:xfrm>
          <a:custGeom>
            <a:avLst/>
            <a:gdLst/>
            <a:ahLst/>
            <a:cxnLst/>
            <a:rect r="r" b="b" t="t" l="l"/>
            <a:pathLst>
              <a:path h="2565256" w="4886203">
                <a:moveTo>
                  <a:pt x="0" y="0"/>
                </a:moveTo>
                <a:lnTo>
                  <a:pt x="4886202" y="0"/>
                </a:lnTo>
                <a:lnTo>
                  <a:pt x="4886202" y="2565256"/>
                </a:lnTo>
                <a:lnTo>
                  <a:pt x="0" y="2565256"/>
                </a:lnTo>
                <a:lnTo>
                  <a:pt x="0" y="0"/>
                </a:lnTo>
                <a:close/>
              </a:path>
            </a:pathLst>
          </a:custGeom>
          <a:blipFill>
            <a:blip r:embed="rId4"/>
            <a:stretch>
              <a:fillRect l="0" t="0" r="0" b="0"/>
            </a:stretch>
          </a:blipFill>
        </p:spPr>
      </p:sp>
      <p:sp>
        <p:nvSpPr>
          <p:cNvPr name="Freeform 5" id="5"/>
          <p:cNvSpPr/>
          <p:nvPr/>
        </p:nvSpPr>
        <p:spPr>
          <a:xfrm flipH="false" flipV="false" rot="0">
            <a:off x="14251581" y="7835170"/>
            <a:ext cx="3296141" cy="1648070"/>
          </a:xfrm>
          <a:custGeom>
            <a:avLst/>
            <a:gdLst/>
            <a:ahLst/>
            <a:cxnLst/>
            <a:rect r="r" b="b" t="t" l="l"/>
            <a:pathLst>
              <a:path h="1648070" w="3296141">
                <a:moveTo>
                  <a:pt x="0" y="0"/>
                </a:moveTo>
                <a:lnTo>
                  <a:pt x="3296141" y="0"/>
                </a:lnTo>
                <a:lnTo>
                  <a:pt x="3296141" y="1648070"/>
                </a:lnTo>
                <a:lnTo>
                  <a:pt x="0" y="1648070"/>
                </a:lnTo>
                <a:lnTo>
                  <a:pt x="0" y="0"/>
                </a:lnTo>
                <a:close/>
              </a:path>
            </a:pathLst>
          </a:custGeom>
          <a:blipFill>
            <a:blip r:embed="rId5"/>
            <a:stretch>
              <a:fillRect l="0" t="0" r="0" b="0"/>
            </a:stretch>
          </a:blipFill>
        </p:spPr>
      </p:sp>
      <p:sp>
        <p:nvSpPr>
          <p:cNvPr name="Freeform 6" id="6"/>
          <p:cNvSpPr/>
          <p:nvPr/>
        </p:nvSpPr>
        <p:spPr>
          <a:xfrm flipH="false" flipV="false" rot="0">
            <a:off x="-6908419" y="-180873"/>
            <a:ext cx="12344400" cy="10578721"/>
          </a:xfrm>
          <a:custGeom>
            <a:avLst/>
            <a:gdLst/>
            <a:ahLst/>
            <a:cxnLst/>
            <a:rect r="r" b="b" t="t" l="l"/>
            <a:pathLst>
              <a:path h="10578721" w="12344400">
                <a:moveTo>
                  <a:pt x="0" y="0"/>
                </a:moveTo>
                <a:lnTo>
                  <a:pt x="12344400" y="0"/>
                </a:lnTo>
                <a:lnTo>
                  <a:pt x="12344400" y="10578722"/>
                </a:lnTo>
                <a:lnTo>
                  <a:pt x="0" y="10578722"/>
                </a:lnTo>
                <a:lnTo>
                  <a:pt x="0" y="0"/>
                </a:lnTo>
                <a:close/>
              </a:path>
            </a:pathLst>
          </a:custGeom>
          <a:blipFill>
            <a:blip r:embed="rId6"/>
            <a:stretch>
              <a:fillRect l="-14272" t="0" r="-14272" b="0"/>
            </a:stretch>
          </a:blipFill>
        </p:spPr>
      </p:sp>
      <p:sp>
        <p:nvSpPr>
          <p:cNvPr name="TextBox 7" id="7"/>
          <p:cNvSpPr txBox="true"/>
          <p:nvPr/>
        </p:nvSpPr>
        <p:spPr>
          <a:xfrm rot="0">
            <a:off x="6654340" y="720521"/>
            <a:ext cx="10244007" cy="1104900"/>
          </a:xfrm>
          <a:prstGeom prst="rect">
            <a:avLst/>
          </a:prstGeom>
        </p:spPr>
        <p:txBody>
          <a:bodyPr anchor="t" rtlCol="false" tIns="0" lIns="0" bIns="0" rIns="0">
            <a:spAutoFit/>
          </a:bodyPr>
          <a:lstStyle/>
          <a:p>
            <a:pPr algn="ctr">
              <a:lnSpc>
                <a:spcPts val="8640"/>
              </a:lnSpc>
            </a:pPr>
            <a:r>
              <a:rPr lang="en-US" sz="7200">
                <a:solidFill>
                  <a:srgbClr val="101010"/>
                </a:solidFill>
                <a:latin typeface="Roboto Bold"/>
              </a:rPr>
              <a:t>T</a:t>
            </a:r>
            <a:r>
              <a:rPr lang="en-US" sz="7200">
                <a:solidFill>
                  <a:srgbClr val="101010"/>
                </a:solidFill>
                <a:latin typeface="Roboto Bold"/>
              </a:rPr>
              <a:t>echnology </a:t>
            </a:r>
          </a:p>
        </p:txBody>
      </p:sp>
      <p:sp>
        <p:nvSpPr>
          <p:cNvPr name="TextBox 8" id="8"/>
          <p:cNvSpPr txBox="true"/>
          <p:nvPr/>
        </p:nvSpPr>
        <p:spPr>
          <a:xfrm rot="0">
            <a:off x="5784164" y="2688186"/>
            <a:ext cx="11475136" cy="2455314"/>
          </a:xfrm>
          <a:prstGeom prst="rect">
            <a:avLst/>
          </a:prstGeom>
        </p:spPr>
        <p:txBody>
          <a:bodyPr anchor="t" rtlCol="false" tIns="0" lIns="0" bIns="0" rIns="0">
            <a:spAutoFit/>
          </a:bodyPr>
          <a:lstStyle/>
          <a:p>
            <a:pPr algn="ctr">
              <a:lnSpc>
                <a:spcPts val="3267"/>
              </a:lnSpc>
            </a:pPr>
            <a:r>
              <a:rPr lang="en-US" sz="2334">
                <a:solidFill>
                  <a:srgbClr val="101010"/>
                </a:solidFill>
                <a:latin typeface="Roboto"/>
              </a:rPr>
              <a:t>The execution of our project required that we make use of the infrastructure provided by Google Cloud as well as the Linux operating system, in particular Ubuntu. </a:t>
            </a:r>
          </a:p>
          <a:p>
            <a:pPr algn="ctr">
              <a:lnSpc>
                <a:spcPts val="3267"/>
              </a:lnSpc>
            </a:pPr>
          </a:p>
          <a:p>
            <a:pPr algn="ctr">
              <a:lnSpc>
                <a:spcPts val="3267"/>
              </a:lnSpc>
            </a:pPr>
            <a:r>
              <a:rPr lang="en-US" sz="2334">
                <a:solidFill>
                  <a:srgbClr val="101010"/>
                </a:solidFill>
                <a:latin typeface="Roboto"/>
              </a:rPr>
              <a:t>Throughout the process, we were successful in integrating the more advanced capabilities of SSHPry2.0, which was a major contributor to the accomplishment of our cybersecurity goals.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flipV="true">
            <a:off x="1567870" y="2144211"/>
            <a:ext cx="9" cy="2281621"/>
          </a:xfrm>
          <a:prstGeom prst="line">
            <a:avLst/>
          </a:prstGeom>
          <a:ln cap="rnd" w="38100">
            <a:solidFill>
              <a:srgbClr val="FEFFFD"/>
            </a:solidFill>
            <a:prstDash val="sysDot"/>
            <a:headEnd type="none" len="sm" w="sm"/>
            <a:tailEnd type="none" len="sm" w="sm"/>
          </a:ln>
        </p:spPr>
      </p:sp>
      <p:sp>
        <p:nvSpPr>
          <p:cNvPr name="AutoShape 4" id="4"/>
          <p:cNvSpPr/>
          <p:nvPr/>
        </p:nvSpPr>
        <p:spPr>
          <a:xfrm flipH="true" flipV="true">
            <a:off x="1567870" y="5076835"/>
            <a:ext cx="9" cy="2498905"/>
          </a:xfrm>
          <a:prstGeom prst="line">
            <a:avLst/>
          </a:prstGeom>
          <a:ln cap="rnd" w="38100">
            <a:solidFill>
              <a:srgbClr val="FEFFFD"/>
            </a:solidFill>
            <a:prstDash val="sysDot"/>
            <a:headEnd type="none" len="sm" w="sm"/>
            <a:tailEnd type="none" len="sm" w="sm"/>
          </a:ln>
        </p:spPr>
      </p:sp>
      <p:graphicFrame>
        <p:nvGraphicFramePr>
          <p:cNvPr name="Table 5" id="5"/>
          <p:cNvGraphicFramePr>
            <a:graphicFrameLocks noGrp="true"/>
          </p:cNvGraphicFramePr>
          <p:nvPr/>
        </p:nvGraphicFramePr>
        <p:xfrm>
          <a:off x="2658313" y="467021"/>
          <a:ext cx="14600987" cy="9219629"/>
        </p:xfrm>
        <a:graphic>
          <a:graphicData uri="http://schemas.openxmlformats.org/drawingml/2006/table">
            <a:tbl>
              <a:tblPr/>
              <a:tblGrid>
                <a:gridCol w="2822623"/>
                <a:gridCol w="11778365"/>
              </a:tblGrid>
              <a:tr h="2906719">
                <a:tc>
                  <a:txBody>
                    <a:bodyPr anchor="t" rtlCol="false"/>
                    <a:lstStyle/>
                    <a:p>
                      <a:pPr algn="l">
                        <a:lnSpc>
                          <a:spcPts val="3640"/>
                        </a:lnSpc>
                        <a:defRPr/>
                      </a:pPr>
                      <a:r>
                        <a:rPr lang="en-US" sz="2600">
                          <a:solidFill>
                            <a:srgbClr val="FEFFFD"/>
                          </a:solidFill>
                          <a:latin typeface="Roboto Bold"/>
                        </a:rPr>
                        <a:t>Google Cloud</a:t>
                      </a:r>
                      <a:endParaRPr lang="en-US" sz="1100"/>
                    </a:p>
                  </a:txBody>
                  <a:tcPr marL="190500" marR="190500" marT="190500" marB="190500" anchor="ctr">
                    <a:lnL cmpd="sng" algn="ctr" cap="flat" w="19050">
                      <a:solidFill>
                        <a:srgbClr val="2E2D2D"/>
                      </a:solidFill>
                      <a:prstDash val="solid"/>
                      <a:round/>
                      <a:headEnd type="none" w="med" len="med"/>
                      <a:tailEnd type="none" w="med" len="med"/>
                    </a:lnL>
                    <a:lnR cmpd="sng" algn="ctr" cap="flat" w="19050">
                      <a:solidFill>
                        <a:srgbClr val="2E2D2D"/>
                      </a:solidFill>
                      <a:prstDash val="solid"/>
                      <a:round/>
                      <a:headEnd type="none" w="med" len="med"/>
                      <a:tailEnd type="none" w="med" len="med"/>
                    </a:lnR>
                    <a:lnT cmpd="sng" algn="ctr" cap="flat" w="19050">
                      <a:solidFill>
                        <a:srgbClr val="2E2D2D"/>
                      </a:solidFill>
                      <a:prstDash val="solid"/>
                      <a:round/>
                      <a:headEnd type="none" w="med" len="med"/>
                      <a:tailEnd type="none" w="med" len="med"/>
                    </a:lnT>
                    <a:lnB cmpd="sng" algn="ctr" cap="flat" w="19050">
                      <a:solidFill>
                        <a:srgbClr val="2E2D2D"/>
                      </a:solidFill>
                      <a:prstDash val="solid"/>
                      <a:round/>
                      <a:headEnd type="none" w="med" len="med"/>
                      <a:tailEnd type="none" w="med" len="med"/>
                    </a:lnB>
                  </a:tcPr>
                </a:tc>
                <a:tc>
                  <a:txBody>
                    <a:bodyPr anchor="t" rtlCol="false"/>
                    <a:lstStyle/>
                    <a:p>
                      <a:pPr algn="l">
                        <a:lnSpc>
                          <a:spcPts val="3079"/>
                        </a:lnSpc>
                        <a:defRPr/>
                      </a:pPr>
                      <a:r>
                        <a:rPr lang="en-US" sz="2199">
                          <a:solidFill>
                            <a:srgbClr val="FEFFFD"/>
                          </a:solidFill>
                          <a:latin typeface="Barlow"/>
                        </a:rPr>
                        <a:t>Our honeypot was hosted on Google Cloud, which is an all-encompassing suite of cloud computing services supplied by Google. This was the platform that we used to host our honeypot. By going with Google Cloud, we were able to take advantage of its many strengths, including its scalability, stability, security, and innovative capabilities, all of which contributed significantly to the success of our project.</a:t>
                      </a:r>
                      <a:endParaRPr lang="en-US" sz="1100"/>
                    </a:p>
                  </a:txBody>
                  <a:tcPr marL="190500" marR="190500" marT="190500" marB="190500" anchor="ctr">
                    <a:lnL cmpd="sng" algn="ctr" cap="flat" w="19050">
                      <a:solidFill>
                        <a:srgbClr val="2E2D2D"/>
                      </a:solidFill>
                      <a:prstDash val="solid"/>
                      <a:round/>
                      <a:headEnd type="none" w="med" len="med"/>
                      <a:tailEnd type="none" w="med" len="med"/>
                    </a:lnL>
                    <a:lnR cmpd="sng" algn="ctr" cap="flat" w="19050">
                      <a:solidFill>
                        <a:srgbClr val="2E2D2D"/>
                      </a:solidFill>
                      <a:prstDash val="solid"/>
                      <a:round/>
                      <a:headEnd type="none" w="med" len="med"/>
                      <a:tailEnd type="none" w="med" len="med"/>
                    </a:lnR>
                    <a:lnT cmpd="sng" algn="ctr" cap="flat" w="19050">
                      <a:solidFill>
                        <a:srgbClr val="2E2D2D"/>
                      </a:solidFill>
                      <a:prstDash val="solid"/>
                      <a:round/>
                      <a:headEnd type="none" w="med" len="med"/>
                      <a:tailEnd type="none" w="med" len="med"/>
                    </a:lnT>
                    <a:lnB cmpd="sng" algn="ctr" cap="flat" w="19050">
                      <a:solidFill>
                        <a:srgbClr val="2E2D2D"/>
                      </a:solidFill>
                      <a:prstDash val="solid"/>
                      <a:round/>
                      <a:headEnd type="none" w="med" len="med"/>
                      <a:tailEnd type="none" w="med" len="med"/>
                    </a:lnB>
                  </a:tcPr>
                </a:tc>
              </a:tr>
              <a:tr h="2777514">
                <a:tc>
                  <a:txBody>
                    <a:bodyPr anchor="t" rtlCol="false"/>
                    <a:lstStyle/>
                    <a:p>
                      <a:pPr algn="l">
                        <a:lnSpc>
                          <a:spcPts val="3640"/>
                        </a:lnSpc>
                        <a:defRPr/>
                      </a:pPr>
                      <a:r>
                        <a:rPr lang="en-US" sz="2600">
                          <a:solidFill>
                            <a:srgbClr val="FEFFFD"/>
                          </a:solidFill>
                          <a:latin typeface="Roboto Bold"/>
                        </a:rPr>
                        <a:t>Linux Operating system </a:t>
                      </a:r>
                      <a:endParaRPr lang="en-US" sz="1100"/>
                    </a:p>
                  </a:txBody>
                  <a:tcPr marL="190500" marR="190500" marT="190500" marB="190500" anchor="ctr">
                    <a:lnL cmpd="sng" algn="ctr" cap="flat" w="19050">
                      <a:solidFill>
                        <a:srgbClr val="2E2D2D"/>
                      </a:solidFill>
                      <a:prstDash val="solid"/>
                      <a:round/>
                      <a:headEnd type="none" w="med" len="med"/>
                      <a:tailEnd type="none" w="med" len="med"/>
                    </a:lnL>
                    <a:lnR cmpd="sng" algn="ctr" cap="flat" w="19050">
                      <a:solidFill>
                        <a:srgbClr val="2E2D2D"/>
                      </a:solidFill>
                      <a:prstDash val="solid"/>
                      <a:round/>
                      <a:headEnd type="none" w="med" len="med"/>
                      <a:tailEnd type="none" w="med" len="med"/>
                    </a:lnR>
                    <a:lnT cmpd="sng" algn="ctr" cap="flat" w="19050">
                      <a:solidFill>
                        <a:srgbClr val="2E2D2D"/>
                      </a:solidFill>
                      <a:prstDash val="solid"/>
                      <a:round/>
                      <a:headEnd type="none" w="med" len="med"/>
                      <a:tailEnd type="none" w="med" len="med"/>
                    </a:lnT>
                    <a:lnB cmpd="sng" algn="ctr" cap="flat" w="19050">
                      <a:solidFill>
                        <a:srgbClr val="2E2D2D"/>
                      </a:solidFill>
                      <a:prstDash val="solid"/>
                      <a:round/>
                      <a:headEnd type="none" w="med" len="med"/>
                      <a:tailEnd type="none" w="med" len="med"/>
                    </a:lnB>
                  </a:tcPr>
                </a:tc>
                <a:tc>
                  <a:txBody>
                    <a:bodyPr anchor="t" rtlCol="false"/>
                    <a:lstStyle/>
                    <a:p>
                      <a:pPr algn="l">
                        <a:lnSpc>
                          <a:spcPts val="3079"/>
                        </a:lnSpc>
                        <a:defRPr/>
                      </a:pPr>
                      <a:r>
                        <a:rPr lang="en-US" sz="2199">
                          <a:solidFill>
                            <a:srgbClr val="FEFFFD"/>
                          </a:solidFill>
                          <a:latin typeface="Barlow"/>
                        </a:rPr>
                        <a:t>Our group made the conscious decision to use Linux, an open-source lineage of Unix-like operating systems centred around the Linux kernel, as the operating system for our server. Linux is a branch of the Unix operating system family. Our team's prior knowledge and competence with this operating system had a role in the decision-making process for this option. In addition, Linux's laudable qualities of dependability, security, and configurability made it an exceptionally well-thought-out and organized option to go with.</a:t>
                      </a:r>
                      <a:endParaRPr lang="en-US" sz="1100"/>
                    </a:p>
                  </a:txBody>
                  <a:tcPr marL="190500" marR="190500" marT="190500" marB="190500" anchor="ctr">
                    <a:lnL cmpd="sng" algn="ctr" cap="flat" w="19050">
                      <a:solidFill>
                        <a:srgbClr val="2E2D2D"/>
                      </a:solidFill>
                      <a:prstDash val="solid"/>
                      <a:round/>
                      <a:headEnd type="none" w="med" len="med"/>
                      <a:tailEnd type="none" w="med" len="med"/>
                    </a:lnL>
                    <a:lnR cmpd="sng" algn="ctr" cap="flat" w="19050">
                      <a:solidFill>
                        <a:srgbClr val="2E2D2D"/>
                      </a:solidFill>
                      <a:prstDash val="solid"/>
                      <a:round/>
                      <a:headEnd type="none" w="med" len="med"/>
                      <a:tailEnd type="none" w="med" len="med"/>
                    </a:lnR>
                    <a:lnT cmpd="sng" algn="ctr" cap="flat" w="19050">
                      <a:solidFill>
                        <a:srgbClr val="2E2D2D"/>
                      </a:solidFill>
                      <a:prstDash val="solid"/>
                      <a:round/>
                      <a:headEnd type="none" w="med" len="med"/>
                      <a:tailEnd type="none" w="med" len="med"/>
                    </a:lnT>
                    <a:lnB cmpd="sng" algn="ctr" cap="flat" w="19050">
                      <a:solidFill>
                        <a:srgbClr val="2E2D2D"/>
                      </a:solidFill>
                      <a:prstDash val="solid"/>
                      <a:round/>
                      <a:headEnd type="none" w="med" len="med"/>
                      <a:tailEnd type="none" w="med" len="med"/>
                    </a:lnB>
                  </a:tcPr>
                </a:tc>
              </a:tr>
              <a:tr h="3535397">
                <a:tc>
                  <a:txBody>
                    <a:bodyPr anchor="t" rtlCol="false"/>
                    <a:lstStyle/>
                    <a:p>
                      <a:pPr algn="l">
                        <a:lnSpc>
                          <a:spcPts val="3640"/>
                        </a:lnSpc>
                        <a:defRPr/>
                      </a:pPr>
                      <a:r>
                        <a:rPr lang="en-US" sz="2600">
                          <a:solidFill>
                            <a:srgbClr val="FEFFFD"/>
                          </a:solidFill>
                          <a:latin typeface="Roboto Bold"/>
                        </a:rPr>
                        <a:t>SSHPry2.0</a:t>
                      </a:r>
                      <a:endParaRPr lang="en-US" sz="1100"/>
                    </a:p>
                  </a:txBody>
                  <a:tcPr marL="190500" marR="190500" marT="190500" marB="190500" anchor="ctr">
                    <a:lnL cmpd="sng" algn="ctr" cap="flat" w="19050">
                      <a:solidFill>
                        <a:srgbClr val="2E2D2D"/>
                      </a:solidFill>
                      <a:prstDash val="solid"/>
                      <a:round/>
                      <a:headEnd type="none" w="med" len="med"/>
                      <a:tailEnd type="none" w="med" len="med"/>
                    </a:lnL>
                    <a:lnR cmpd="sng" algn="ctr" cap="flat" w="19050">
                      <a:solidFill>
                        <a:srgbClr val="2E2D2D"/>
                      </a:solidFill>
                      <a:prstDash val="solid"/>
                      <a:round/>
                      <a:headEnd type="none" w="med" len="med"/>
                      <a:tailEnd type="none" w="med" len="med"/>
                    </a:lnR>
                    <a:lnT cmpd="sng" algn="ctr" cap="flat" w="19050">
                      <a:solidFill>
                        <a:srgbClr val="2E2D2D"/>
                      </a:solidFill>
                      <a:prstDash val="solid"/>
                      <a:round/>
                      <a:headEnd type="none" w="med" len="med"/>
                      <a:tailEnd type="none" w="med" len="med"/>
                    </a:lnT>
                    <a:lnB cmpd="sng" algn="ctr" cap="flat" w="19050">
                      <a:solidFill>
                        <a:srgbClr val="2E2D2D"/>
                      </a:solidFill>
                      <a:prstDash val="solid"/>
                      <a:round/>
                      <a:headEnd type="none" w="med" len="med"/>
                      <a:tailEnd type="none" w="med" len="med"/>
                    </a:lnB>
                  </a:tcPr>
                </a:tc>
                <a:tc>
                  <a:txBody>
                    <a:bodyPr anchor="t" rtlCol="false"/>
                    <a:lstStyle/>
                    <a:p>
                      <a:pPr algn="l">
                        <a:lnSpc>
                          <a:spcPts val="3079"/>
                        </a:lnSpc>
                        <a:defRPr/>
                      </a:pPr>
                      <a:r>
                        <a:rPr lang="en-US" sz="2199">
                          <a:solidFill>
                            <a:srgbClr val="FEFFFD"/>
                          </a:solidFill>
                          <a:latin typeface="Barlow"/>
                        </a:rPr>
                        <a:t>SSHPry 2.0 is an advanced application that was developed specifically for the purpose of monitoring and managing client terminal sessions (TTY) that are connected to SSH. The wide variety of features and capabilities offered by SSHPry 2.0 was a major factor in our group's decision to using it. These features and capabilities include the capability to take control of a victim's terminal emulation (TTY), the incorporation of an inherent keylogger, and the execution of console-level phishing methods.</a:t>
                      </a:r>
                      <a:endParaRPr lang="en-US" sz="1100"/>
                    </a:p>
                  </a:txBody>
                  <a:tcPr marL="190500" marR="190500" marT="190500" marB="190500" anchor="ctr">
                    <a:lnL cmpd="sng" algn="ctr" cap="flat" w="19050">
                      <a:solidFill>
                        <a:srgbClr val="2E2D2D"/>
                      </a:solidFill>
                      <a:prstDash val="solid"/>
                      <a:round/>
                      <a:headEnd type="none" w="med" len="med"/>
                      <a:tailEnd type="none" w="med" len="med"/>
                    </a:lnL>
                    <a:lnR cmpd="sng" algn="ctr" cap="flat" w="19050">
                      <a:solidFill>
                        <a:srgbClr val="2E2D2D"/>
                      </a:solidFill>
                      <a:prstDash val="solid"/>
                      <a:round/>
                      <a:headEnd type="none" w="med" len="med"/>
                      <a:tailEnd type="none" w="med" len="med"/>
                    </a:lnR>
                    <a:lnT cmpd="sng" algn="ctr" cap="flat" w="19050">
                      <a:solidFill>
                        <a:srgbClr val="2E2D2D"/>
                      </a:solidFill>
                      <a:prstDash val="solid"/>
                      <a:round/>
                      <a:headEnd type="none" w="med" len="med"/>
                      <a:tailEnd type="none" w="med" len="med"/>
                    </a:lnT>
                    <a:lnB cmpd="sng" algn="ctr" cap="flat" w="19050">
                      <a:solidFill>
                        <a:srgbClr val="2E2D2D"/>
                      </a:solidFill>
                      <a:prstDash val="solid"/>
                      <a:round/>
                      <a:headEnd type="none" w="med" len="med"/>
                      <a:tailEnd type="none" w="med" len="med"/>
                    </a:lnB>
                  </a:tcPr>
                </a:tc>
              </a:tr>
            </a:tbl>
          </a:graphicData>
        </a:graphic>
      </p:graphicFrame>
      <p:grpSp>
        <p:nvGrpSpPr>
          <p:cNvPr name="Group 6" id="6"/>
          <p:cNvGrpSpPr/>
          <p:nvPr/>
        </p:nvGrpSpPr>
        <p:grpSpPr>
          <a:xfrm rot="0">
            <a:off x="1242377" y="1493207"/>
            <a:ext cx="651004" cy="6510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EFFF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242368" y="4425832"/>
            <a:ext cx="651004" cy="65100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EFFF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242377" y="7575741"/>
            <a:ext cx="651004" cy="6510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EFFFD"/>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692" t="0" r="-5625" b="0"/>
            </a:stretch>
          </a:blipFill>
        </p:spPr>
      </p:sp>
      <p:sp>
        <p:nvSpPr>
          <p:cNvPr name="TextBox 3" id="3"/>
          <p:cNvSpPr txBox="true"/>
          <p:nvPr/>
        </p:nvSpPr>
        <p:spPr>
          <a:xfrm rot="0">
            <a:off x="4926389" y="4038600"/>
            <a:ext cx="8435222" cy="2200275"/>
          </a:xfrm>
          <a:prstGeom prst="rect">
            <a:avLst/>
          </a:prstGeom>
        </p:spPr>
        <p:txBody>
          <a:bodyPr anchor="t" rtlCol="false" tIns="0" lIns="0" bIns="0" rIns="0">
            <a:spAutoFit/>
          </a:bodyPr>
          <a:lstStyle/>
          <a:p>
            <a:pPr algn="ctr">
              <a:lnSpc>
                <a:spcPts val="8640"/>
              </a:lnSpc>
            </a:pPr>
            <a:r>
              <a:rPr lang="en-US" sz="7200">
                <a:solidFill>
                  <a:srgbClr val="FEFFFD"/>
                </a:solidFill>
                <a:latin typeface="Roboto Bold"/>
              </a:rPr>
              <a:t>Overview of the Demonstration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60934" y="477944"/>
          <a:ext cx="17025802" cy="8425638"/>
        </p:xfrm>
        <a:graphic>
          <a:graphicData uri="http://schemas.openxmlformats.org/drawingml/2006/table">
            <a:tbl>
              <a:tblPr/>
              <a:tblGrid>
                <a:gridCol w="17025802"/>
              </a:tblGrid>
              <a:tr h="1504336">
                <a:tc>
                  <a:txBody>
                    <a:bodyPr anchor="t" rtlCol="false"/>
                    <a:lstStyle/>
                    <a:p>
                      <a:pPr algn="l">
                        <a:lnSpc>
                          <a:spcPts val="2799"/>
                        </a:lnSpc>
                        <a:defRPr/>
                      </a:pPr>
                      <a:r>
                        <a:rPr lang="en-US" sz="1999">
                          <a:solidFill>
                            <a:srgbClr val="FEFFFD">
                              <a:alpha val="62745"/>
                            </a:srgbClr>
                          </a:solidFill>
                          <a:latin typeface="Roboto Bold"/>
                        </a:rPr>
                        <a:t>Hacker Finding Important Information from Front End Web Server:</a:t>
                      </a:r>
                      <a:endParaRPr lang="en-US" sz="1100"/>
                    </a:p>
                    <a:p>
                      <a:pPr>
                        <a:lnSpc>
                          <a:spcPts val="2799"/>
                        </a:lnSpc>
                      </a:pPr>
                    </a:p>
                    <a:p>
                      <a:pPr>
                        <a:lnSpc>
                          <a:spcPts val="2799"/>
                        </a:lnSpc>
                      </a:pPr>
                      <a:r>
                        <a:rPr lang="en-US" sz="1999">
                          <a:solidFill>
                            <a:srgbClr val="FEFFFD">
                              <a:alpha val="62745"/>
                            </a:srgbClr>
                          </a:solidFill>
                          <a:latin typeface="Roboto"/>
                        </a:rPr>
                        <a:t>The hacker initiates reconnaissance by probing the company's front-end web server. Through various techniques, the hacker extracts sensitive information, such as employee names, email addresses, and other data that can be valuable for a targeted attack.</a:t>
                      </a:r>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488982">
                <a:tc>
                  <a:txBody>
                    <a:bodyPr anchor="t" rtlCol="false"/>
                    <a:lstStyle/>
                    <a:p>
                      <a:pPr algn="l">
                        <a:lnSpc>
                          <a:spcPts val="2799"/>
                        </a:lnSpc>
                        <a:defRPr/>
                      </a:pPr>
                      <a:r>
                        <a:rPr lang="en-US" sz="1999">
                          <a:solidFill>
                            <a:srgbClr val="FEFFFD">
                              <a:alpha val="62745"/>
                            </a:srgbClr>
                          </a:solidFill>
                          <a:latin typeface="Roboto Bold"/>
                        </a:rPr>
                        <a:t>Hacker Performing Brute Force Attack with Metasploit:</a:t>
                      </a:r>
                      <a:endParaRPr lang="en-US" sz="1100"/>
                    </a:p>
                    <a:p>
                      <a:pPr>
                        <a:lnSpc>
                          <a:spcPts val="2799"/>
                        </a:lnSpc>
                      </a:pPr>
                    </a:p>
                    <a:p>
                      <a:pPr>
                        <a:lnSpc>
                          <a:spcPts val="2799"/>
                        </a:lnSpc>
                      </a:pPr>
                      <a:r>
                        <a:rPr lang="en-US" sz="1999">
                          <a:solidFill>
                            <a:srgbClr val="FEFFFD">
                              <a:alpha val="62745"/>
                            </a:srgbClr>
                          </a:solidFill>
                          <a:latin typeface="Roboto"/>
                        </a:rPr>
                        <a:t>The hacker utilizes Metasploit, a widely-used penetration testing tool, to execute a brute force attack on the SSH service of the honeypot. By employing a precompiled password list, the hacker systematically attempts different password combinations until a successful SSH authentication is achieved.</a:t>
                      </a:r>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810774">
                <a:tc>
                  <a:txBody>
                    <a:bodyPr anchor="t" rtlCol="false"/>
                    <a:lstStyle/>
                    <a:p>
                      <a:pPr algn="l">
                        <a:lnSpc>
                          <a:spcPts val="2799"/>
                        </a:lnSpc>
                        <a:defRPr/>
                      </a:pPr>
                      <a:r>
                        <a:rPr lang="en-US" sz="1999">
                          <a:solidFill>
                            <a:srgbClr val="FEFFFD">
                              <a:alpha val="62745"/>
                            </a:srgbClr>
                          </a:solidFill>
                          <a:latin typeface="Roboto Bold"/>
                        </a:rPr>
                        <a:t>Alert Script for SSH Session Opened on Honeypot:</a:t>
                      </a:r>
                      <a:endParaRPr lang="en-US" sz="1100"/>
                    </a:p>
                    <a:p>
                      <a:pPr>
                        <a:lnSpc>
                          <a:spcPts val="2799"/>
                        </a:lnSpc>
                      </a:pPr>
                    </a:p>
                    <a:p>
                      <a:pPr>
                        <a:lnSpc>
                          <a:spcPts val="2799"/>
                        </a:lnSpc>
                      </a:pPr>
                      <a:r>
                        <a:rPr lang="en-US" sz="1999">
                          <a:solidFill>
                            <a:srgbClr val="FEFFFD">
                              <a:alpha val="62745"/>
                            </a:srgbClr>
                          </a:solidFill>
                          <a:latin typeface="Roboto"/>
                        </a:rPr>
                        <a:t>A dedicated script monitors the honeypot's SSH service. When an SSH session is initiated, the script promptly triggers an alert, notifying the Security Operations Center (SOC) analyst via email or a designated messaging platform. This real-time notification allows for immediate response to potential threats.</a:t>
                      </a:r>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810774">
                <a:tc>
                  <a:txBody>
                    <a:bodyPr anchor="t" rtlCol="false"/>
                    <a:lstStyle/>
                    <a:p>
                      <a:pPr algn="l">
                        <a:lnSpc>
                          <a:spcPts val="2799"/>
                        </a:lnSpc>
                        <a:defRPr/>
                      </a:pPr>
                      <a:r>
                        <a:rPr lang="en-US" sz="1999">
                          <a:solidFill>
                            <a:srgbClr val="FEFFFD">
                              <a:alpha val="62745"/>
                            </a:srgbClr>
                          </a:solidFill>
                          <a:latin typeface="Roboto Bold"/>
                        </a:rPr>
                        <a:t>SSHPry 2.0 Usage for Intrusion Tracking:</a:t>
                      </a:r>
                      <a:endParaRPr lang="en-US" sz="1100"/>
                    </a:p>
                    <a:p>
                      <a:pPr>
                        <a:lnSpc>
                          <a:spcPts val="2799"/>
                        </a:lnSpc>
                      </a:pPr>
                    </a:p>
                    <a:p>
                      <a:pPr>
                        <a:lnSpc>
                          <a:spcPts val="2799"/>
                        </a:lnSpc>
                      </a:pPr>
                      <a:r>
                        <a:rPr lang="en-US" sz="1999">
                          <a:solidFill>
                            <a:srgbClr val="FEFFFD">
                              <a:alpha val="62745"/>
                            </a:srgbClr>
                          </a:solidFill>
                          <a:latin typeface="Roboto"/>
                        </a:rPr>
                        <a:t>Leveraging SSHPry 2.0, the security team gains insight into the hacker's actions within the SSH session. SSHPry 2.0 records and logs all movements and commands executed by the hacker, creating a detailed timeline of their activities. This data aids in understanding the extent of the intrusion and any malicious intentions.</a:t>
                      </a:r>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r h="1810774">
                <a:tc>
                  <a:txBody>
                    <a:bodyPr anchor="t" rtlCol="false"/>
                    <a:lstStyle/>
                    <a:p>
                      <a:pPr algn="l">
                        <a:lnSpc>
                          <a:spcPts val="2799"/>
                        </a:lnSpc>
                        <a:defRPr/>
                      </a:pPr>
                      <a:r>
                        <a:rPr lang="en-US" sz="1999">
                          <a:solidFill>
                            <a:srgbClr val="FEFFFD">
                              <a:alpha val="62745"/>
                            </a:srgbClr>
                          </a:solidFill>
                          <a:latin typeface="Roboto"/>
                        </a:rPr>
                        <a:t>I</a:t>
                      </a:r>
                      <a:r>
                        <a:rPr lang="en-US" sz="1999">
                          <a:solidFill>
                            <a:srgbClr val="FEFFFD">
                              <a:alpha val="62745"/>
                            </a:srgbClr>
                          </a:solidFill>
                          <a:latin typeface="Roboto Bold"/>
                        </a:rPr>
                        <a:t>P Blacklisting to Secure Actual Server:</a:t>
                      </a:r>
                      <a:endParaRPr lang="en-US" sz="1100"/>
                    </a:p>
                    <a:p>
                      <a:pPr>
                        <a:lnSpc>
                          <a:spcPts val="2799"/>
                        </a:lnSpc>
                      </a:pPr>
                    </a:p>
                    <a:p>
                      <a:pPr>
                        <a:lnSpc>
                          <a:spcPts val="2799"/>
                        </a:lnSpc>
                      </a:pPr>
                      <a:r>
                        <a:rPr lang="en-US" sz="1999">
                          <a:solidFill>
                            <a:srgbClr val="FEFFFD">
                              <a:alpha val="62745"/>
                            </a:srgbClr>
                          </a:solidFill>
                          <a:latin typeface="Roboto"/>
                        </a:rPr>
                        <a:t>Armed with information from the honeypot's monitoring, the SOC analyst swiftly identifies the hacker's IP address. The analyst then takes proactive measures by blacklisting this IP address on the actual server's firewall. This preventative action safeguards the server from any potential unauthorized access attempts originating from the hacker's IP.</a:t>
                      </a:r>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FEFFFD"/>
                      </a:solidFill>
                      <a:prstDash val="solid"/>
                      <a:round/>
                      <a:headEnd type="none" w="med" len="med"/>
                      <a:tailEnd type="none" w="med" len="med"/>
                    </a:lnT>
                    <a:lnB cmpd="sng" algn="ctr" cap="flat" w="9525">
                      <a:solidFill>
                        <a:srgbClr val="FEFFFD"/>
                      </a:solidFill>
                      <a:prstDash val="solid"/>
                      <a:round/>
                      <a:headEnd type="none" w="med" len="med"/>
                      <a:tailEnd type="none" w="med" len="med"/>
                    </a:lnB>
                  </a:tcPr>
                </a:tc>
              </a:tr>
            </a:tbl>
          </a:graphicData>
        </a:graphic>
      </p:graphicFrame>
      <p:sp>
        <p:nvSpPr>
          <p:cNvPr name="TextBox 3" id="3"/>
          <p:cNvSpPr txBox="true"/>
          <p:nvPr/>
        </p:nvSpPr>
        <p:spPr>
          <a:xfrm rot="0">
            <a:off x="1212947" y="9095703"/>
            <a:ext cx="15862107" cy="925829"/>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This comprehensive demonstration showcases a proactive approach to cybersecurity, highlighting the importance of deception techniques (like honeypots), rapid intrusion detection and response, behavior tracking within compromised sessions, and immediate mitigation strategies against potential threats.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E2D2D"/>
        </a:solidFill>
      </p:bgPr>
    </p:bg>
    <p:spTree>
      <p:nvGrpSpPr>
        <p:cNvPr id="1" name=""/>
        <p:cNvGrpSpPr/>
        <p:nvPr/>
      </p:nvGrpSpPr>
      <p:grpSpPr>
        <a:xfrm>
          <a:off x="0" y="0"/>
          <a:ext cx="0" cy="0"/>
          <a:chOff x="0" y="0"/>
          <a:chExt cx="0" cy="0"/>
        </a:xfrm>
      </p:grpSpPr>
      <p:sp>
        <p:nvSpPr>
          <p:cNvPr name="Freeform 2" id="2"/>
          <p:cNvSpPr/>
          <p:nvPr/>
        </p:nvSpPr>
        <p:spPr>
          <a:xfrm flipH="false" flipV="false" rot="0">
            <a:off x="6585423" y="-1012533"/>
            <a:ext cx="12773054" cy="11894907"/>
          </a:xfrm>
          <a:custGeom>
            <a:avLst/>
            <a:gdLst/>
            <a:ahLst/>
            <a:cxnLst/>
            <a:rect r="r" b="b" t="t" l="l"/>
            <a:pathLst>
              <a:path h="11894907" w="12773054">
                <a:moveTo>
                  <a:pt x="0" y="0"/>
                </a:moveTo>
                <a:lnTo>
                  <a:pt x="12773055" y="0"/>
                </a:lnTo>
                <a:lnTo>
                  <a:pt x="12773055" y="11894907"/>
                </a:lnTo>
                <a:lnTo>
                  <a:pt x="0" y="11894907"/>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42090" y="4500141"/>
            <a:ext cx="8709145" cy="3453947"/>
          </a:xfrm>
          <a:custGeom>
            <a:avLst/>
            <a:gdLst/>
            <a:ahLst/>
            <a:cxnLst/>
            <a:rect r="r" b="b" t="t" l="l"/>
            <a:pathLst>
              <a:path h="3453947" w="8709145">
                <a:moveTo>
                  <a:pt x="0" y="0"/>
                </a:moveTo>
                <a:lnTo>
                  <a:pt x="8709145" y="0"/>
                </a:lnTo>
                <a:lnTo>
                  <a:pt x="8709145" y="3453946"/>
                </a:lnTo>
                <a:lnTo>
                  <a:pt x="0" y="3453946"/>
                </a:lnTo>
                <a:lnTo>
                  <a:pt x="0" y="0"/>
                </a:lnTo>
                <a:close/>
              </a:path>
            </a:pathLst>
          </a:custGeom>
          <a:blipFill>
            <a:blip r:embed="rId4"/>
            <a:stretch>
              <a:fillRect l="0" t="0" r="0" b="0"/>
            </a:stretch>
          </a:blipFill>
        </p:spPr>
      </p:sp>
      <p:sp>
        <p:nvSpPr>
          <p:cNvPr name="Freeform 4" id="4"/>
          <p:cNvSpPr/>
          <p:nvPr/>
        </p:nvSpPr>
        <p:spPr>
          <a:xfrm flipH="false" flipV="false" rot="0">
            <a:off x="8642090" y="602966"/>
            <a:ext cx="8709332" cy="3523447"/>
          </a:xfrm>
          <a:custGeom>
            <a:avLst/>
            <a:gdLst/>
            <a:ahLst/>
            <a:cxnLst/>
            <a:rect r="r" b="b" t="t" l="l"/>
            <a:pathLst>
              <a:path h="3523447" w="8709332">
                <a:moveTo>
                  <a:pt x="0" y="0"/>
                </a:moveTo>
                <a:lnTo>
                  <a:pt x="8709333" y="0"/>
                </a:lnTo>
                <a:lnTo>
                  <a:pt x="8709333" y="3523447"/>
                </a:lnTo>
                <a:lnTo>
                  <a:pt x="0" y="3523447"/>
                </a:lnTo>
                <a:lnTo>
                  <a:pt x="0" y="0"/>
                </a:lnTo>
                <a:close/>
              </a:path>
            </a:pathLst>
          </a:custGeom>
          <a:blipFill>
            <a:blip r:embed="rId5"/>
            <a:stretch>
              <a:fillRect l="0" t="0" r="0" b="0"/>
            </a:stretch>
          </a:blipFill>
        </p:spPr>
      </p:sp>
      <p:grpSp>
        <p:nvGrpSpPr>
          <p:cNvPr name="Group 5" id="5"/>
          <p:cNvGrpSpPr/>
          <p:nvPr/>
        </p:nvGrpSpPr>
        <p:grpSpPr>
          <a:xfrm rot="0">
            <a:off x="414550" y="1217117"/>
            <a:ext cx="7826152" cy="6736971"/>
            <a:chOff x="0" y="0"/>
            <a:chExt cx="10434869" cy="8982628"/>
          </a:xfrm>
        </p:grpSpPr>
        <p:sp>
          <p:nvSpPr>
            <p:cNvPr name="TextBox 6" id="6"/>
            <p:cNvSpPr txBox="true"/>
            <p:nvPr/>
          </p:nvSpPr>
          <p:spPr>
            <a:xfrm rot="0">
              <a:off x="0" y="-9525"/>
              <a:ext cx="10434869" cy="3234711"/>
            </a:xfrm>
            <a:prstGeom prst="rect">
              <a:avLst/>
            </a:prstGeom>
          </p:spPr>
          <p:txBody>
            <a:bodyPr anchor="t" rtlCol="false" tIns="0" lIns="0" bIns="0" rIns="0">
              <a:spAutoFit/>
            </a:bodyPr>
            <a:lstStyle/>
            <a:p>
              <a:pPr>
                <a:lnSpc>
                  <a:spcPts val="9539"/>
                </a:lnSpc>
              </a:pPr>
              <a:r>
                <a:rPr lang="en-US" sz="7949">
                  <a:solidFill>
                    <a:srgbClr val="FEFFFD"/>
                  </a:solidFill>
                  <a:latin typeface="Roboto Bold"/>
                </a:rPr>
                <a:t>Nexlux Innovations</a:t>
              </a:r>
            </a:p>
          </p:txBody>
        </p:sp>
        <p:sp>
          <p:nvSpPr>
            <p:cNvPr name="TextBox 7" id="7"/>
            <p:cNvSpPr txBox="true"/>
            <p:nvPr/>
          </p:nvSpPr>
          <p:spPr>
            <a:xfrm rot="0">
              <a:off x="0" y="3855072"/>
              <a:ext cx="10434869" cy="5127556"/>
            </a:xfrm>
            <a:prstGeom prst="rect">
              <a:avLst/>
            </a:prstGeom>
          </p:spPr>
          <p:txBody>
            <a:bodyPr anchor="t" rtlCol="false" tIns="0" lIns="0" bIns="0" rIns="0">
              <a:spAutoFit/>
            </a:bodyPr>
            <a:lstStyle/>
            <a:p>
              <a:pPr algn="ctr">
                <a:lnSpc>
                  <a:spcPts val="3415"/>
                </a:lnSpc>
              </a:pPr>
              <a:r>
                <a:rPr lang="en-US" sz="2439">
                  <a:solidFill>
                    <a:srgbClr val="FEFFFD"/>
                  </a:solidFill>
                  <a:latin typeface="Roboto"/>
                </a:rPr>
                <a:t>The company website of Nexlux Innovation was hosted on our Google Cloud infrastructure. During this period, an unauthorized individual undertook reconnaissance activities. </a:t>
              </a:r>
            </a:p>
            <a:p>
              <a:pPr algn="ctr">
                <a:lnSpc>
                  <a:spcPts val="3415"/>
                </a:lnSpc>
              </a:pPr>
            </a:p>
            <a:p>
              <a:pPr algn="ctr">
                <a:lnSpc>
                  <a:spcPts val="3415"/>
                </a:lnSpc>
              </a:pPr>
              <a:r>
                <a:rPr lang="en-US" sz="2439">
                  <a:solidFill>
                    <a:srgbClr val="FEFFFD"/>
                  </a:solidFill>
                  <a:latin typeface="Roboto"/>
                </a:rPr>
                <a:t>The perpetrator successfully identified potential usernames, which were subsequently exploited in an attempt to gain unauthorized access to the server via SSH.</a:t>
              </a:r>
            </a:p>
          </p:txBody>
        </p:sp>
      </p:grpSp>
      <p:sp>
        <p:nvSpPr>
          <p:cNvPr name="TextBox 8" id="8"/>
          <p:cNvSpPr txBox="true"/>
          <p:nvPr/>
        </p:nvSpPr>
        <p:spPr>
          <a:xfrm rot="0">
            <a:off x="1189355" y="8492848"/>
            <a:ext cx="5718870" cy="580390"/>
          </a:xfrm>
          <a:prstGeom prst="rect">
            <a:avLst/>
          </a:prstGeom>
        </p:spPr>
        <p:txBody>
          <a:bodyPr anchor="t" rtlCol="false" tIns="0" lIns="0" bIns="0" rIns="0">
            <a:spAutoFit/>
          </a:bodyPr>
          <a:lstStyle/>
          <a:p>
            <a:pPr algn="ctr">
              <a:lnSpc>
                <a:spcPts val="4759"/>
              </a:lnSpc>
            </a:pPr>
            <a:r>
              <a:rPr lang="en-US" sz="3399" u="sng">
                <a:solidFill>
                  <a:srgbClr val="FEFFFD"/>
                </a:solidFill>
                <a:latin typeface="Canva Sans"/>
                <a:hlinkClick r:id="rId6" tooltip="https://nexluxinnovation.my.canva.site/"/>
              </a:rPr>
              <a:t>www.nexluxinnovation.com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DAFs3rItFtw</dc:identifier>
  <dcterms:modified xsi:type="dcterms:W3CDTF">2011-08-01T06:04:30Z</dcterms:modified>
  <cp:revision>1</cp:revision>
  <dc:title>SSH Honeypot</dc:title>
</cp:coreProperties>
</file>